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8" r:id="rId2"/>
  </p:sldMasterIdLst>
  <p:notesMasterIdLst>
    <p:notesMasterId r:id="rId27"/>
  </p:notesMasterIdLst>
  <p:handoutMasterIdLst>
    <p:handoutMasterId r:id="rId28"/>
  </p:handoutMasterIdLst>
  <p:sldIdLst>
    <p:sldId id="451" r:id="rId3"/>
    <p:sldId id="452" r:id="rId4"/>
    <p:sldId id="459" r:id="rId5"/>
    <p:sldId id="521" r:id="rId6"/>
    <p:sldId id="470" r:id="rId7"/>
    <p:sldId id="509" r:id="rId8"/>
    <p:sldId id="519" r:id="rId9"/>
    <p:sldId id="520" r:id="rId10"/>
    <p:sldId id="510" r:id="rId11"/>
    <p:sldId id="511" r:id="rId12"/>
    <p:sldId id="512" r:id="rId13"/>
    <p:sldId id="513" r:id="rId14"/>
    <p:sldId id="515" r:id="rId15"/>
    <p:sldId id="516" r:id="rId16"/>
    <p:sldId id="524" r:id="rId17"/>
    <p:sldId id="530" r:id="rId18"/>
    <p:sldId id="531" r:id="rId19"/>
    <p:sldId id="532" r:id="rId20"/>
    <p:sldId id="533" r:id="rId21"/>
    <p:sldId id="522" r:id="rId22"/>
    <p:sldId id="518" r:id="rId23"/>
    <p:sldId id="467" r:id="rId24"/>
    <p:sldId id="494" r:id="rId25"/>
    <p:sldId id="37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66"/>
    <a:srgbClr val="0066FF"/>
    <a:srgbClr val="FF9900"/>
    <a:srgbClr val="ECEE96"/>
    <a:srgbClr val="F79646"/>
    <a:srgbClr val="F0A830"/>
    <a:srgbClr val="FFFFFF"/>
    <a:srgbClr val="26262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60" autoAdjust="0"/>
    <p:restoredTop sz="97966" autoAdjust="0"/>
  </p:normalViewPr>
  <p:slideViewPr>
    <p:cSldViewPr>
      <p:cViewPr varScale="1">
        <p:scale>
          <a:sx n="69" d="100"/>
          <a:sy n="69" d="100"/>
        </p:scale>
        <p:origin x="-1200" y="-108"/>
      </p:cViewPr>
      <p:guideLst>
        <p:guide orient="horz" pos="2160"/>
        <p:guide orient="horz" pos="754"/>
        <p:guide orient="horz" pos="17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uddi.r\Desktop\Feed%20Mgmt\Solutions\Target\internal_target-content-score_26-sep-13_ugam_gurw.v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ypc\AppData\Local\Temp\internal_target-content-score_26-sep-13_ugam_gurw.v2.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guddi.r\Desktop\Feed%20Mgmt\Solutions\Target\internal_target-content-score_26-sep-13_ugam_gurw.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mypc\AppData\Local\Temp\internal_target-content-score_26-sep-13_ugam_gurw.v2.xlsx"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file:///C:\Documents%20and%20Settings\rajesh.singh\Desktop\Organic%20Search-%20Screen%20Grabs\Relevancy%20Study%20for%20Guddi\Organic%20Search%20Element_Guddi_2-oct-13.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layout/>
    </c:title>
    <c:plotArea>
      <c:layout/>
      <c:barChart>
        <c:barDir val="col"/>
        <c:grouping val="clustered"/>
        <c:ser>
          <c:idx val="0"/>
          <c:order val="0"/>
          <c:tx>
            <c:strRef>
              <c:f>Summary!$I$10</c:f>
              <c:strCache>
                <c:ptCount val="1"/>
                <c:pt idx="0">
                  <c:v>Overall Content Score</c:v>
                </c:pt>
              </c:strCache>
            </c:strRef>
          </c:tx>
          <c:spPr>
            <a:solidFill>
              <a:schemeClr val="accent6">
                <a:lumMod val="75000"/>
              </a:schemeClr>
            </a:solidFill>
          </c:spPr>
          <c:dPt>
            <c:idx val="1"/>
            <c:spPr>
              <a:solidFill>
                <a:schemeClr val="tx2">
                  <a:lumMod val="60000"/>
                  <a:lumOff val="40000"/>
                </a:schemeClr>
              </a:solidFill>
            </c:spPr>
          </c:dPt>
          <c:dPt>
            <c:idx val="2"/>
            <c:spPr>
              <a:solidFill>
                <a:schemeClr val="accent3">
                  <a:lumMod val="60000"/>
                  <a:lumOff val="40000"/>
                </a:schemeClr>
              </a:solidFill>
            </c:spPr>
          </c:dPt>
          <c:dPt>
            <c:idx val="3"/>
            <c:spPr>
              <a:solidFill>
                <a:schemeClr val="accent2">
                  <a:lumMod val="60000"/>
                  <a:lumOff val="40000"/>
                </a:schemeClr>
              </a:solidFill>
            </c:spPr>
          </c:dPt>
          <c:dLbls>
            <c:txPr>
              <a:bodyPr/>
              <a:lstStyle/>
              <a:p>
                <a:pPr>
                  <a:defRPr sz="1400"/>
                </a:pPr>
                <a:endParaRPr lang="en-US"/>
              </a:p>
            </c:txPr>
            <c:showVal val="1"/>
          </c:dLbls>
          <c:cat>
            <c:strRef>
              <c:f>Summary!$B$11:$B$14</c:f>
              <c:strCache>
                <c:ptCount val="4"/>
                <c:pt idx="0">
                  <c:v>Target</c:v>
                </c:pt>
                <c:pt idx="1">
                  <c:v>Amazon</c:v>
                </c:pt>
                <c:pt idx="2">
                  <c:v>Walmart</c:v>
                </c:pt>
                <c:pt idx="3">
                  <c:v>Sears</c:v>
                </c:pt>
              </c:strCache>
            </c:strRef>
          </c:cat>
          <c:val>
            <c:numRef>
              <c:f>Summary!$I$11:$I$14</c:f>
              <c:numCache>
                <c:formatCode>0</c:formatCode>
                <c:ptCount val="4"/>
                <c:pt idx="0">
                  <c:v>45.702502797266156</c:v>
                </c:pt>
                <c:pt idx="1">
                  <c:v>55.884163221728365</c:v>
                </c:pt>
                <c:pt idx="2">
                  <c:v>49.955213003900504</c:v>
                </c:pt>
                <c:pt idx="3">
                  <c:v>13.735780972940336</c:v>
                </c:pt>
              </c:numCache>
            </c:numRef>
          </c:val>
        </c:ser>
        <c:gapWidth val="49"/>
        <c:axId val="64925056"/>
        <c:axId val="65135744"/>
      </c:barChart>
      <c:catAx>
        <c:axId val="64925056"/>
        <c:scaling>
          <c:orientation val="minMax"/>
        </c:scaling>
        <c:delete val="1"/>
        <c:axPos val="b"/>
        <c:majorTickMark val="none"/>
        <c:tickLblPos val="none"/>
        <c:crossAx val="65135744"/>
        <c:crosses val="autoZero"/>
        <c:auto val="1"/>
        <c:lblAlgn val="ctr"/>
        <c:lblOffset val="100"/>
      </c:catAx>
      <c:valAx>
        <c:axId val="65135744"/>
        <c:scaling>
          <c:orientation val="minMax"/>
          <c:max val="100"/>
        </c:scaling>
        <c:axPos val="l"/>
        <c:title>
          <c:tx>
            <c:rich>
              <a:bodyPr rot="-5400000" vert="horz"/>
              <a:lstStyle/>
              <a:p>
                <a:pPr>
                  <a:defRPr/>
                </a:pPr>
                <a:r>
                  <a:rPr lang="en-US" dirty="0"/>
                  <a:t>Content Score</a:t>
                </a:r>
              </a:p>
            </c:rich>
          </c:tx>
          <c:layout/>
        </c:title>
        <c:numFmt formatCode="0" sourceLinked="1"/>
        <c:majorTickMark val="none"/>
        <c:tickLblPos val="nextTo"/>
        <c:txPr>
          <a:bodyPr/>
          <a:lstStyle/>
          <a:p>
            <a:pPr>
              <a:defRPr sz="1500" baseline="0"/>
            </a:pPr>
            <a:endParaRPr lang="en-US"/>
          </a:p>
        </c:txPr>
        <c:crossAx val="64925056"/>
        <c:crosses val="autoZero"/>
        <c:crossBetween val="between"/>
      </c:valAx>
    </c:plotArea>
    <c:legend>
      <c:legendPos val="t"/>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Content Scores co-relation with Product Reviews</a:t>
            </a:r>
          </a:p>
        </c:rich>
      </c:tx>
      <c:layout/>
    </c:title>
    <c:plotArea>
      <c:layout/>
      <c:scatterChart>
        <c:scatterStyle val="lineMarker"/>
        <c:ser>
          <c:idx val="0"/>
          <c:order val="0"/>
          <c:tx>
            <c:strRef>
              <c:f>Chart!$C$1</c:f>
              <c:strCache>
                <c:ptCount val="1"/>
                <c:pt idx="0">
                  <c:v>Target</c:v>
                </c:pt>
              </c:strCache>
            </c:strRef>
          </c:tx>
          <c:spPr>
            <a:ln w="28575">
              <a:noFill/>
            </a:ln>
          </c:spPr>
          <c:marker>
            <c:spPr>
              <a:solidFill>
                <a:schemeClr val="accent6">
                  <a:lumMod val="75000"/>
                </a:schemeClr>
              </a:solidFill>
              <a:ln>
                <a:solidFill>
                  <a:schemeClr val="accent6">
                    <a:lumMod val="75000"/>
                  </a:schemeClr>
                </a:solidFill>
              </a:ln>
            </c:spPr>
          </c:marker>
          <c:xVal>
            <c:numRef>
              <c:f>Chart!$B$2:$B$44</c:f>
              <c:numCache>
                <c:formatCode>0.0</c:formatCode>
                <c:ptCount val="43"/>
                <c:pt idx="0">
                  <c:v>15.755040000000003</c:v>
                </c:pt>
                <c:pt idx="1">
                  <c:v>29.895188400000006</c:v>
                </c:pt>
                <c:pt idx="2">
                  <c:v>45.492678000000012</c:v>
                </c:pt>
                <c:pt idx="3">
                  <c:v>62.779895640000021</c:v>
                </c:pt>
                <c:pt idx="4">
                  <c:v>54.591213600000017</c:v>
                </c:pt>
                <c:pt idx="5">
                  <c:v>54.932408685000006</c:v>
                </c:pt>
                <c:pt idx="6">
                  <c:v>47.084921730000005</c:v>
                </c:pt>
                <c:pt idx="7">
                  <c:v>60.050334960000001</c:v>
                </c:pt>
                <c:pt idx="8">
                  <c:v>69.057885204000002</c:v>
                </c:pt>
                <c:pt idx="9">
                  <c:v>52.316579700000005</c:v>
                </c:pt>
                <c:pt idx="10">
                  <c:v>0</c:v>
                </c:pt>
                <c:pt idx="11">
                  <c:v>0</c:v>
                </c:pt>
                <c:pt idx="12">
                  <c:v>16.542791999999999</c:v>
                </c:pt>
                <c:pt idx="13">
                  <c:v>16.542791999999999</c:v>
                </c:pt>
                <c:pt idx="14">
                  <c:v>27.295606800000005</c:v>
                </c:pt>
                <c:pt idx="15">
                  <c:v>4.1356980000000014</c:v>
                </c:pt>
                <c:pt idx="16">
                  <c:v>34.119508500000009</c:v>
                </c:pt>
                <c:pt idx="17">
                  <c:v>9.8469000000000015</c:v>
                </c:pt>
                <c:pt idx="18">
                  <c:v>9.8469000000000015</c:v>
                </c:pt>
                <c:pt idx="19">
                  <c:v>3.2823000000000011</c:v>
                </c:pt>
                <c:pt idx="20">
                  <c:v>6.5646000000000004</c:v>
                </c:pt>
                <c:pt idx="21">
                  <c:v>0</c:v>
                </c:pt>
                <c:pt idx="22">
                  <c:v>0</c:v>
                </c:pt>
                <c:pt idx="23">
                  <c:v>49.327060859999996</c:v>
                </c:pt>
                <c:pt idx="24">
                  <c:v>43.597149750000007</c:v>
                </c:pt>
                <c:pt idx="25">
                  <c:v>39.806093250000004</c:v>
                </c:pt>
                <c:pt idx="26">
                  <c:v>18.75</c:v>
                </c:pt>
                <c:pt idx="27">
                  <c:v>50.041945800000008</c:v>
                </c:pt>
                <c:pt idx="28">
                  <c:v>47.767311900000024</c:v>
                </c:pt>
                <c:pt idx="29">
                  <c:v>54.932408685000006</c:v>
                </c:pt>
                <c:pt idx="30">
                  <c:v>23.632560000000005</c:v>
                </c:pt>
                <c:pt idx="31">
                  <c:v>63.052851708000006</c:v>
                </c:pt>
                <c:pt idx="32">
                  <c:v>45.492678000000012</c:v>
                </c:pt>
                <c:pt idx="33">
                  <c:v>0</c:v>
                </c:pt>
                <c:pt idx="34">
                  <c:v>0</c:v>
                </c:pt>
                <c:pt idx="35">
                  <c:v>63.052851708000006</c:v>
                </c:pt>
                <c:pt idx="36">
                  <c:v>41.615461125000003</c:v>
                </c:pt>
                <c:pt idx="37">
                  <c:v>40.943410200000002</c:v>
                </c:pt>
                <c:pt idx="38">
                  <c:v>38.993724000000007</c:v>
                </c:pt>
                <c:pt idx="39">
                  <c:v>52.316579700000005</c:v>
                </c:pt>
                <c:pt idx="40">
                  <c:v>38.993724000000007</c:v>
                </c:pt>
                <c:pt idx="41">
                  <c:v>29.540699999999998</c:v>
                </c:pt>
                <c:pt idx="42">
                  <c:v>0</c:v>
                </c:pt>
              </c:numCache>
            </c:numRef>
          </c:xVal>
          <c:yVal>
            <c:numRef>
              <c:f>Chart!$C$2:$C$44</c:f>
              <c:numCache>
                <c:formatCode>General</c:formatCode>
                <c:ptCount val="43"/>
                <c:pt idx="23" formatCode="0.0">
                  <c:v>11</c:v>
                </c:pt>
                <c:pt idx="24" formatCode="0.0">
                  <c:v>56</c:v>
                </c:pt>
                <c:pt idx="25" formatCode="0.0">
                  <c:v>1</c:v>
                </c:pt>
                <c:pt idx="26" formatCode="0.0">
                  <c:v>7</c:v>
                </c:pt>
                <c:pt idx="27" formatCode="0.0">
                  <c:v>11</c:v>
                </c:pt>
                <c:pt idx="28" formatCode="0.0">
                  <c:v>14</c:v>
                </c:pt>
                <c:pt idx="29" formatCode="0.0">
                  <c:v>22</c:v>
                </c:pt>
                <c:pt idx="30" formatCode="0.0">
                  <c:v>0</c:v>
                </c:pt>
                <c:pt idx="31" formatCode="0.0">
                  <c:v>10</c:v>
                </c:pt>
                <c:pt idx="32" formatCode="0.0">
                  <c:v>10</c:v>
                </c:pt>
                <c:pt idx="33" formatCode="0.0">
                  <c:v>0</c:v>
                </c:pt>
                <c:pt idx="34" formatCode="0.0">
                  <c:v>0</c:v>
                </c:pt>
              </c:numCache>
            </c:numRef>
          </c:yVal>
        </c:ser>
        <c:ser>
          <c:idx val="1"/>
          <c:order val="1"/>
          <c:tx>
            <c:strRef>
              <c:f>Chart!$D$1</c:f>
              <c:strCache>
                <c:ptCount val="1"/>
                <c:pt idx="0">
                  <c:v>Amazon</c:v>
                </c:pt>
              </c:strCache>
            </c:strRef>
          </c:tx>
          <c:spPr>
            <a:ln w="28575">
              <a:noFill/>
            </a:ln>
          </c:spPr>
          <c:marker>
            <c:spPr>
              <a:solidFill>
                <a:schemeClr val="tx2">
                  <a:lumMod val="60000"/>
                  <a:lumOff val="40000"/>
                </a:schemeClr>
              </a:solidFill>
              <a:ln>
                <a:solidFill>
                  <a:schemeClr val="tx2">
                    <a:lumMod val="60000"/>
                    <a:lumOff val="40000"/>
                  </a:schemeClr>
                </a:solidFill>
              </a:ln>
            </c:spPr>
          </c:marker>
          <c:xVal>
            <c:numRef>
              <c:f>Chart!$B$2:$B$44</c:f>
              <c:numCache>
                <c:formatCode>0.0</c:formatCode>
                <c:ptCount val="43"/>
                <c:pt idx="0">
                  <c:v>15.755040000000003</c:v>
                </c:pt>
                <c:pt idx="1">
                  <c:v>29.895188400000006</c:v>
                </c:pt>
                <c:pt idx="2">
                  <c:v>45.492678000000012</c:v>
                </c:pt>
                <c:pt idx="3">
                  <c:v>62.779895640000021</c:v>
                </c:pt>
                <c:pt idx="4">
                  <c:v>54.591213600000017</c:v>
                </c:pt>
                <c:pt idx="5">
                  <c:v>54.932408685000006</c:v>
                </c:pt>
                <c:pt idx="6">
                  <c:v>47.084921730000005</c:v>
                </c:pt>
                <c:pt idx="7">
                  <c:v>60.050334960000001</c:v>
                </c:pt>
                <c:pt idx="8">
                  <c:v>69.057885204000002</c:v>
                </c:pt>
                <c:pt idx="9">
                  <c:v>52.316579700000005</c:v>
                </c:pt>
                <c:pt idx="10">
                  <c:v>0</c:v>
                </c:pt>
                <c:pt idx="11">
                  <c:v>0</c:v>
                </c:pt>
                <c:pt idx="12">
                  <c:v>16.542791999999999</c:v>
                </c:pt>
                <c:pt idx="13">
                  <c:v>16.542791999999999</c:v>
                </c:pt>
                <c:pt idx="14">
                  <c:v>27.295606800000005</c:v>
                </c:pt>
                <c:pt idx="15">
                  <c:v>4.1356980000000014</c:v>
                </c:pt>
                <c:pt idx="16">
                  <c:v>34.119508500000009</c:v>
                </c:pt>
                <c:pt idx="17">
                  <c:v>9.8469000000000015</c:v>
                </c:pt>
                <c:pt idx="18">
                  <c:v>9.8469000000000015</c:v>
                </c:pt>
                <c:pt idx="19">
                  <c:v>3.2823000000000011</c:v>
                </c:pt>
                <c:pt idx="20">
                  <c:v>6.5646000000000004</c:v>
                </c:pt>
                <c:pt idx="21">
                  <c:v>0</c:v>
                </c:pt>
                <c:pt idx="22">
                  <c:v>0</c:v>
                </c:pt>
                <c:pt idx="23">
                  <c:v>49.327060859999996</c:v>
                </c:pt>
                <c:pt idx="24">
                  <c:v>43.597149750000007</c:v>
                </c:pt>
                <c:pt idx="25">
                  <c:v>39.806093250000004</c:v>
                </c:pt>
                <c:pt idx="26">
                  <c:v>18.75</c:v>
                </c:pt>
                <c:pt idx="27">
                  <c:v>50.041945800000008</c:v>
                </c:pt>
                <c:pt idx="28">
                  <c:v>47.767311900000024</c:v>
                </c:pt>
                <c:pt idx="29">
                  <c:v>54.932408685000006</c:v>
                </c:pt>
                <c:pt idx="30">
                  <c:v>23.632560000000005</c:v>
                </c:pt>
                <c:pt idx="31">
                  <c:v>63.052851708000006</c:v>
                </c:pt>
                <c:pt idx="32">
                  <c:v>45.492678000000012</c:v>
                </c:pt>
                <c:pt idx="33">
                  <c:v>0</c:v>
                </c:pt>
                <c:pt idx="34">
                  <c:v>0</c:v>
                </c:pt>
                <c:pt idx="35">
                  <c:v>63.052851708000006</c:v>
                </c:pt>
                <c:pt idx="36">
                  <c:v>41.615461125000003</c:v>
                </c:pt>
                <c:pt idx="37">
                  <c:v>40.943410200000002</c:v>
                </c:pt>
                <c:pt idx="38">
                  <c:v>38.993724000000007</c:v>
                </c:pt>
                <c:pt idx="39">
                  <c:v>52.316579700000005</c:v>
                </c:pt>
                <c:pt idx="40">
                  <c:v>38.993724000000007</c:v>
                </c:pt>
                <c:pt idx="41">
                  <c:v>29.540699999999998</c:v>
                </c:pt>
                <c:pt idx="42">
                  <c:v>0</c:v>
                </c:pt>
              </c:numCache>
            </c:numRef>
          </c:xVal>
          <c:yVal>
            <c:numRef>
              <c:f>Chart!$D$2:$D$44</c:f>
              <c:numCache>
                <c:formatCode>General</c:formatCode>
                <c:ptCount val="43"/>
                <c:pt idx="0">
                  <c:v>0</c:v>
                </c:pt>
                <c:pt idx="1">
                  <c:v>123</c:v>
                </c:pt>
                <c:pt idx="2">
                  <c:v>5</c:v>
                </c:pt>
                <c:pt idx="3">
                  <c:v>297</c:v>
                </c:pt>
                <c:pt idx="4">
                  <c:v>3163</c:v>
                </c:pt>
                <c:pt idx="5">
                  <c:v>491</c:v>
                </c:pt>
                <c:pt idx="6">
                  <c:v>351</c:v>
                </c:pt>
                <c:pt idx="7">
                  <c:v>389</c:v>
                </c:pt>
                <c:pt idx="8">
                  <c:v>804</c:v>
                </c:pt>
                <c:pt idx="9">
                  <c:v>931</c:v>
                </c:pt>
                <c:pt idx="10">
                  <c:v>0</c:v>
                </c:pt>
                <c:pt idx="11">
                  <c:v>0</c:v>
                </c:pt>
              </c:numCache>
            </c:numRef>
          </c:yVal>
        </c:ser>
        <c:ser>
          <c:idx val="2"/>
          <c:order val="2"/>
          <c:tx>
            <c:strRef>
              <c:f>Chart!$E$1</c:f>
              <c:strCache>
                <c:ptCount val="1"/>
                <c:pt idx="0">
                  <c:v>Walmart</c:v>
                </c:pt>
              </c:strCache>
            </c:strRef>
          </c:tx>
          <c:spPr>
            <a:ln w="28575">
              <a:noFill/>
            </a:ln>
          </c:spPr>
          <c:xVal>
            <c:numRef>
              <c:f>Chart!$B$2:$B$44</c:f>
              <c:numCache>
                <c:formatCode>0.0</c:formatCode>
                <c:ptCount val="43"/>
                <c:pt idx="0">
                  <c:v>15.755040000000003</c:v>
                </c:pt>
                <c:pt idx="1">
                  <c:v>29.895188400000006</c:v>
                </c:pt>
                <c:pt idx="2">
                  <c:v>45.492678000000012</c:v>
                </c:pt>
                <c:pt idx="3">
                  <c:v>62.779895640000021</c:v>
                </c:pt>
                <c:pt idx="4">
                  <c:v>54.591213600000017</c:v>
                </c:pt>
                <c:pt idx="5">
                  <c:v>54.932408685000006</c:v>
                </c:pt>
                <c:pt idx="6">
                  <c:v>47.084921730000005</c:v>
                </c:pt>
                <c:pt idx="7">
                  <c:v>60.050334960000001</c:v>
                </c:pt>
                <c:pt idx="8">
                  <c:v>69.057885204000002</c:v>
                </c:pt>
                <c:pt idx="9">
                  <c:v>52.316579700000005</c:v>
                </c:pt>
                <c:pt idx="10">
                  <c:v>0</c:v>
                </c:pt>
                <c:pt idx="11">
                  <c:v>0</c:v>
                </c:pt>
                <c:pt idx="12">
                  <c:v>16.542791999999999</c:v>
                </c:pt>
                <c:pt idx="13">
                  <c:v>16.542791999999999</c:v>
                </c:pt>
                <c:pt idx="14">
                  <c:v>27.295606800000005</c:v>
                </c:pt>
                <c:pt idx="15">
                  <c:v>4.1356980000000014</c:v>
                </c:pt>
                <c:pt idx="16">
                  <c:v>34.119508500000009</c:v>
                </c:pt>
                <c:pt idx="17">
                  <c:v>9.8469000000000015</c:v>
                </c:pt>
                <c:pt idx="18">
                  <c:v>9.8469000000000015</c:v>
                </c:pt>
                <c:pt idx="19">
                  <c:v>3.2823000000000011</c:v>
                </c:pt>
                <c:pt idx="20">
                  <c:v>6.5646000000000004</c:v>
                </c:pt>
                <c:pt idx="21">
                  <c:v>0</c:v>
                </c:pt>
                <c:pt idx="22">
                  <c:v>0</c:v>
                </c:pt>
                <c:pt idx="23">
                  <c:v>49.327060859999996</c:v>
                </c:pt>
                <c:pt idx="24">
                  <c:v>43.597149750000007</c:v>
                </c:pt>
                <c:pt idx="25">
                  <c:v>39.806093250000004</c:v>
                </c:pt>
                <c:pt idx="26">
                  <c:v>18.75</c:v>
                </c:pt>
                <c:pt idx="27">
                  <c:v>50.041945800000008</c:v>
                </c:pt>
                <c:pt idx="28">
                  <c:v>47.767311900000024</c:v>
                </c:pt>
                <c:pt idx="29">
                  <c:v>54.932408685000006</c:v>
                </c:pt>
                <c:pt idx="30">
                  <c:v>23.632560000000005</c:v>
                </c:pt>
                <c:pt idx="31">
                  <c:v>63.052851708000006</c:v>
                </c:pt>
                <c:pt idx="32">
                  <c:v>45.492678000000012</c:v>
                </c:pt>
                <c:pt idx="33">
                  <c:v>0</c:v>
                </c:pt>
                <c:pt idx="34">
                  <c:v>0</c:v>
                </c:pt>
                <c:pt idx="35">
                  <c:v>63.052851708000006</c:v>
                </c:pt>
                <c:pt idx="36">
                  <c:v>41.615461125000003</c:v>
                </c:pt>
                <c:pt idx="37">
                  <c:v>40.943410200000002</c:v>
                </c:pt>
                <c:pt idx="38">
                  <c:v>38.993724000000007</c:v>
                </c:pt>
                <c:pt idx="39">
                  <c:v>52.316579700000005</c:v>
                </c:pt>
                <c:pt idx="40">
                  <c:v>38.993724000000007</c:v>
                </c:pt>
                <c:pt idx="41">
                  <c:v>29.540699999999998</c:v>
                </c:pt>
                <c:pt idx="42">
                  <c:v>0</c:v>
                </c:pt>
              </c:numCache>
            </c:numRef>
          </c:xVal>
          <c:yVal>
            <c:numRef>
              <c:f>Chart!$E$2:$E$44</c:f>
              <c:numCache>
                <c:formatCode>General</c:formatCode>
                <c:ptCount val="43"/>
                <c:pt idx="35">
                  <c:v>99</c:v>
                </c:pt>
                <c:pt idx="36">
                  <c:v>5</c:v>
                </c:pt>
                <c:pt idx="37">
                  <c:v>17</c:v>
                </c:pt>
                <c:pt idx="38">
                  <c:v>7</c:v>
                </c:pt>
                <c:pt idx="39">
                  <c:v>64</c:v>
                </c:pt>
                <c:pt idx="40">
                  <c:v>32</c:v>
                </c:pt>
                <c:pt idx="41">
                  <c:v>4</c:v>
                </c:pt>
                <c:pt idx="42">
                  <c:v>0</c:v>
                </c:pt>
              </c:numCache>
            </c:numRef>
          </c:yVal>
        </c:ser>
        <c:ser>
          <c:idx val="3"/>
          <c:order val="3"/>
          <c:tx>
            <c:strRef>
              <c:f>Chart!$F$1</c:f>
              <c:strCache>
                <c:ptCount val="1"/>
                <c:pt idx="0">
                  <c:v>Sears</c:v>
                </c:pt>
              </c:strCache>
            </c:strRef>
          </c:tx>
          <c:spPr>
            <a:ln w="28575">
              <a:noFill/>
            </a:ln>
          </c:spPr>
          <c:marker>
            <c:spPr>
              <a:solidFill>
                <a:schemeClr val="accent2">
                  <a:lumMod val="60000"/>
                  <a:lumOff val="40000"/>
                </a:schemeClr>
              </a:solidFill>
            </c:spPr>
          </c:marker>
          <c:xVal>
            <c:numRef>
              <c:f>Chart!$B$2:$B$44</c:f>
              <c:numCache>
                <c:formatCode>0.0</c:formatCode>
                <c:ptCount val="43"/>
                <c:pt idx="0">
                  <c:v>15.755040000000003</c:v>
                </c:pt>
                <c:pt idx="1">
                  <c:v>29.895188400000006</c:v>
                </c:pt>
                <c:pt idx="2">
                  <c:v>45.492678000000012</c:v>
                </c:pt>
                <c:pt idx="3">
                  <c:v>62.779895640000021</c:v>
                </c:pt>
                <c:pt idx="4">
                  <c:v>54.591213600000017</c:v>
                </c:pt>
                <c:pt idx="5">
                  <c:v>54.932408685000006</c:v>
                </c:pt>
                <c:pt idx="6">
                  <c:v>47.084921730000005</c:v>
                </c:pt>
                <c:pt idx="7">
                  <c:v>60.050334960000001</c:v>
                </c:pt>
                <c:pt idx="8">
                  <c:v>69.057885204000002</c:v>
                </c:pt>
                <c:pt idx="9">
                  <c:v>52.316579700000005</c:v>
                </c:pt>
                <c:pt idx="10">
                  <c:v>0</c:v>
                </c:pt>
                <c:pt idx="11">
                  <c:v>0</c:v>
                </c:pt>
                <c:pt idx="12">
                  <c:v>16.542791999999999</c:v>
                </c:pt>
                <c:pt idx="13">
                  <c:v>16.542791999999999</c:v>
                </c:pt>
                <c:pt idx="14">
                  <c:v>27.295606800000005</c:v>
                </c:pt>
                <c:pt idx="15">
                  <c:v>4.1356980000000014</c:v>
                </c:pt>
                <c:pt idx="16">
                  <c:v>34.119508500000009</c:v>
                </c:pt>
                <c:pt idx="17">
                  <c:v>9.8469000000000015</c:v>
                </c:pt>
                <c:pt idx="18">
                  <c:v>9.8469000000000015</c:v>
                </c:pt>
                <c:pt idx="19">
                  <c:v>3.2823000000000011</c:v>
                </c:pt>
                <c:pt idx="20">
                  <c:v>6.5646000000000004</c:v>
                </c:pt>
                <c:pt idx="21">
                  <c:v>0</c:v>
                </c:pt>
                <c:pt idx="22">
                  <c:v>0</c:v>
                </c:pt>
                <c:pt idx="23">
                  <c:v>49.327060859999996</c:v>
                </c:pt>
                <c:pt idx="24">
                  <c:v>43.597149750000007</c:v>
                </c:pt>
                <c:pt idx="25">
                  <c:v>39.806093250000004</c:v>
                </c:pt>
                <c:pt idx="26">
                  <c:v>18.75</c:v>
                </c:pt>
                <c:pt idx="27">
                  <c:v>50.041945800000008</c:v>
                </c:pt>
                <c:pt idx="28">
                  <c:v>47.767311900000024</c:v>
                </c:pt>
                <c:pt idx="29">
                  <c:v>54.932408685000006</c:v>
                </c:pt>
                <c:pt idx="30">
                  <c:v>23.632560000000005</c:v>
                </c:pt>
                <c:pt idx="31">
                  <c:v>63.052851708000006</c:v>
                </c:pt>
                <c:pt idx="32">
                  <c:v>45.492678000000012</c:v>
                </c:pt>
                <c:pt idx="33">
                  <c:v>0</c:v>
                </c:pt>
                <c:pt idx="34">
                  <c:v>0</c:v>
                </c:pt>
                <c:pt idx="35">
                  <c:v>63.052851708000006</c:v>
                </c:pt>
                <c:pt idx="36">
                  <c:v>41.615461125000003</c:v>
                </c:pt>
                <c:pt idx="37">
                  <c:v>40.943410200000002</c:v>
                </c:pt>
                <c:pt idx="38">
                  <c:v>38.993724000000007</c:v>
                </c:pt>
                <c:pt idx="39">
                  <c:v>52.316579700000005</c:v>
                </c:pt>
                <c:pt idx="40">
                  <c:v>38.993724000000007</c:v>
                </c:pt>
                <c:pt idx="41">
                  <c:v>29.540699999999998</c:v>
                </c:pt>
                <c:pt idx="42">
                  <c:v>0</c:v>
                </c:pt>
              </c:numCache>
            </c:numRef>
          </c:xVal>
          <c:yVal>
            <c:numRef>
              <c:f>Chart!$F$2:$F$44</c:f>
              <c:numCache>
                <c:formatCode>General</c:formatCode>
                <c:ptCount val="43"/>
                <c:pt idx="12">
                  <c:v>0</c:v>
                </c:pt>
                <c:pt idx="13">
                  <c:v>0</c:v>
                </c:pt>
                <c:pt idx="14">
                  <c:v>0</c:v>
                </c:pt>
                <c:pt idx="15">
                  <c:v>0</c:v>
                </c:pt>
                <c:pt idx="16">
                  <c:v>12</c:v>
                </c:pt>
                <c:pt idx="17">
                  <c:v>0</c:v>
                </c:pt>
                <c:pt idx="18">
                  <c:v>0</c:v>
                </c:pt>
                <c:pt idx="19">
                  <c:v>0</c:v>
                </c:pt>
                <c:pt idx="20">
                  <c:v>0</c:v>
                </c:pt>
                <c:pt idx="21">
                  <c:v>0</c:v>
                </c:pt>
                <c:pt idx="22">
                  <c:v>0</c:v>
                </c:pt>
              </c:numCache>
            </c:numRef>
          </c:yVal>
        </c:ser>
        <c:axId val="68446464"/>
        <c:axId val="68482560"/>
      </c:scatterChart>
      <c:valAx>
        <c:axId val="68446464"/>
        <c:scaling>
          <c:orientation val="minMax"/>
          <c:max val="100.1"/>
          <c:min val="0"/>
        </c:scaling>
        <c:axPos val="b"/>
        <c:title>
          <c:tx>
            <c:rich>
              <a:bodyPr/>
              <a:lstStyle/>
              <a:p>
                <a:pPr>
                  <a:defRPr/>
                </a:pPr>
                <a:r>
                  <a:rPr lang="en-US"/>
                  <a:t>Content Score</a:t>
                </a:r>
              </a:p>
            </c:rich>
          </c:tx>
          <c:layout/>
        </c:title>
        <c:numFmt formatCode="0" sourceLinked="0"/>
        <c:tickLblPos val="nextTo"/>
        <c:crossAx val="68482560"/>
        <c:crossesAt val="1"/>
        <c:crossBetween val="midCat"/>
      </c:valAx>
      <c:valAx>
        <c:axId val="68482560"/>
        <c:scaling>
          <c:logBase val="10"/>
          <c:orientation val="minMax"/>
          <c:max val="10000"/>
          <c:min val="1"/>
        </c:scaling>
        <c:axPos val="l"/>
        <c:title>
          <c:tx>
            <c:rich>
              <a:bodyPr rot="-5400000" vert="horz"/>
              <a:lstStyle/>
              <a:p>
                <a:pPr>
                  <a:defRPr/>
                </a:pPr>
                <a:r>
                  <a:rPr lang="en-US"/>
                  <a:t># of Reviews</a:t>
                </a:r>
              </a:p>
            </c:rich>
          </c:tx>
          <c:layout/>
        </c:title>
        <c:numFmt formatCode="0" sourceLinked="0"/>
        <c:tickLblPos val="nextTo"/>
        <c:crossAx val="68446464"/>
        <c:crosses val="autoZero"/>
        <c:crossBetween val="midCat"/>
        <c:minorUnit val="10"/>
      </c:valAx>
    </c:plotArea>
    <c:legend>
      <c:legendPos val="t"/>
      <c:layout/>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dirty="0"/>
              <a:t>Ideal scores </a:t>
            </a:r>
            <a:r>
              <a:rPr lang="en-US" dirty="0" smtClean="0"/>
              <a:t>vs. </a:t>
            </a:r>
            <a:r>
              <a:rPr lang="en-US" dirty="0"/>
              <a:t>achieved scores </a:t>
            </a:r>
            <a:r>
              <a:rPr lang="en-US" dirty="0" smtClean="0"/>
              <a:t>for all by </a:t>
            </a:r>
            <a:r>
              <a:rPr lang="en-US" dirty="0"/>
              <a:t>each </a:t>
            </a:r>
            <a:r>
              <a:rPr lang="en-US" dirty="0" smtClean="0"/>
              <a:t>parameter  </a:t>
            </a:r>
            <a:r>
              <a:rPr lang="en-US" dirty="0" smtClean="0">
                <a:latin typeface="Calibri"/>
              </a:rPr>
              <a:t>͂</a:t>
            </a:r>
            <a:endParaRPr lang="en-US" sz="800" dirty="0"/>
          </a:p>
        </c:rich>
      </c:tx>
      <c:layout/>
    </c:title>
    <c:plotArea>
      <c:layout/>
      <c:barChart>
        <c:barDir val="bar"/>
        <c:grouping val="clustered"/>
        <c:ser>
          <c:idx val="0"/>
          <c:order val="0"/>
          <c:tx>
            <c:strRef>
              <c:f>Summary!$B$33</c:f>
              <c:strCache>
                <c:ptCount val="1"/>
                <c:pt idx="0">
                  <c:v>Sears</c:v>
                </c:pt>
              </c:strCache>
            </c:strRef>
          </c:tx>
          <c:spPr>
            <a:solidFill>
              <a:schemeClr val="accent2">
                <a:lumMod val="60000"/>
                <a:lumOff val="40000"/>
              </a:schemeClr>
            </a:solidFill>
          </c:spPr>
          <c:cat>
            <c:strRef>
              <c:f>Summary!$C$28:$T$28</c:f>
              <c:strCache>
                <c:ptCount val="18"/>
                <c:pt idx="0">
                  <c:v>More than 1 image</c:v>
                </c:pt>
                <c:pt idx="1">
                  <c:v>Specs available</c:v>
                </c:pt>
                <c:pt idx="2">
                  <c:v>Description available</c:v>
                </c:pt>
                <c:pt idx="3">
                  <c:v>Reviews available</c:v>
                </c:pt>
                <c:pt idx="4">
                  <c:v>Meta Keywords</c:v>
                </c:pt>
                <c:pt idx="5">
                  <c:v>Meta Title</c:v>
                </c:pt>
                <c:pt idx="6">
                  <c:v>Meta Description</c:v>
                </c:pt>
                <c:pt idx="7">
                  <c:v>High resolution images (&gt;=1500 px?)</c:v>
                </c:pt>
                <c:pt idx="8">
                  <c:v>Videos</c:v>
                </c:pt>
                <c:pt idx="9">
                  <c:v>Reviews (GT 10)</c:v>
                </c:pt>
                <c:pt idx="10">
                  <c:v>Reviews (GT 50)</c:v>
                </c:pt>
                <c:pt idx="11">
                  <c:v>Description (&gt; 150 words)</c:v>
                </c:pt>
                <c:pt idx="12">
                  <c:v>Click through Rate upto 38%</c:v>
                </c:pt>
                <c:pt idx="13">
                  <c:v>Google Plus (50+)</c:v>
                </c:pt>
                <c:pt idx="14">
                  <c:v>Likes, Tweets, Pins (50+)</c:v>
                </c:pt>
                <c:pt idx="15">
                  <c:v>Meta Keyword1 present in Product Description</c:v>
                </c:pt>
                <c:pt idx="16">
                  <c:v>Meta Keyword2 present in product Description</c:v>
                </c:pt>
                <c:pt idx="17">
                  <c:v>Total</c:v>
                </c:pt>
              </c:strCache>
            </c:strRef>
          </c:cat>
          <c:val>
            <c:numRef>
              <c:f>Summary!$C$33:$T$33</c:f>
              <c:numCache>
                <c:formatCode>0.00</c:formatCode>
                <c:ptCount val="18"/>
                <c:pt idx="0">
                  <c:v>1.0909090909090902</c:v>
                </c:pt>
                <c:pt idx="1">
                  <c:v>2.4545454545454537</c:v>
                </c:pt>
                <c:pt idx="2">
                  <c:v>5.4545454545454506</c:v>
                </c:pt>
                <c:pt idx="3">
                  <c:v>5.7272727272727284</c:v>
                </c:pt>
                <c:pt idx="4">
                  <c:v>7.0909090909090908</c:v>
                </c:pt>
                <c:pt idx="5">
                  <c:v>7.0909090909090908</c:v>
                </c:pt>
                <c:pt idx="6">
                  <c:v>8.7272727272727142</c:v>
                </c:pt>
                <c:pt idx="7">
                  <c:v>8.7272727272727142</c:v>
                </c:pt>
                <c:pt idx="8">
                  <c:v>9.1636363636363694</c:v>
                </c:pt>
                <c:pt idx="9">
                  <c:v>9.6872727272727186</c:v>
                </c:pt>
                <c:pt idx="10">
                  <c:v>9.6872727272727186</c:v>
                </c:pt>
                <c:pt idx="11">
                  <c:v>10.021636363636366</c:v>
                </c:pt>
                <c:pt idx="12">
                  <c:v>12.025963636363636</c:v>
                </c:pt>
                <c:pt idx="13">
                  <c:v>15.03245454545455</c:v>
                </c:pt>
                <c:pt idx="14">
                  <c:v>16.535700000000002</c:v>
                </c:pt>
                <c:pt idx="15">
                  <c:v>17.04830669999998</c:v>
                </c:pt>
                <c:pt idx="16">
                  <c:v>17.406321140699987</c:v>
                </c:pt>
                <c:pt idx="17">
                  <c:v>17.406321140699987</c:v>
                </c:pt>
              </c:numCache>
            </c:numRef>
          </c:val>
        </c:ser>
        <c:ser>
          <c:idx val="1"/>
          <c:order val="1"/>
          <c:tx>
            <c:strRef>
              <c:f>Summary!$B$30</c:f>
              <c:strCache>
                <c:ptCount val="1"/>
                <c:pt idx="0">
                  <c:v>Target</c:v>
                </c:pt>
              </c:strCache>
            </c:strRef>
          </c:tx>
          <c:cat>
            <c:strRef>
              <c:f>Summary!$C$28:$T$28</c:f>
              <c:strCache>
                <c:ptCount val="18"/>
                <c:pt idx="0">
                  <c:v>More than 1 image</c:v>
                </c:pt>
                <c:pt idx="1">
                  <c:v>Specs available</c:v>
                </c:pt>
                <c:pt idx="2">
                  <c:v>Description available</c:v>
                </c:pt>
                <c:pt idx="3">
                  <c:v>Reviews available</c:v>
                </c:pt>
                <c:pt idx="4">
                  <c:v>Meta Keywords</c:v>
                </c:pt>
                <c:pt idx="5">
                  <c:v>Meta Title</c:v>
                </c:pt>
                <c:pt idx="6">
                  <c:v>Meta Description</c:v>
                </c:pt>
                <c:pt idx="7">
                  <c:v>High resolution images (&gt;=1500 px?)</c:v>
                </c:pt>
                <c:pt idx="8">
                  <c:v>Videos</c:v>
                </c:pt>
                <c:pt idx="9">
                  <c:v>Reviews (GT 10)</c:v>
                </c:pt>
                <c:pt idx="10">
                  <c:v>Reviews (GT 50)</c:v>
                </c:pt>
                <c:pt idx="11">
                  <c:v>Description (&gt; 150 words)</c:v>
                </c:pt>
                <c:pt idx="12">
                  <c:v>Click through Rate upto 38%</c:v>
                </c:pt>
                <c:pt idx="13">
                  <c:v>Google Plus (50+)</c:v>
                </c:pt>
                <c:pt idx="14">
                  <c:v>Likes, Tweets, Pins (50+)</c:v>
                </c:pt>
                <c:pt idx="15">
                  <c:v>Meta Keyword1 present in Product Description</c:v>
                </c:pt>
                <c:pt idx="16">
                  <c:v>Meta Keyword2 present in product Description</c:v>
                </c:pt>
                <c:pt idx="17">
                  <c:v>Total</c:v>
                </c:pt>
              </c:strCache>
            </c:strRef>
          </c:cat>
          <c:val>
            <c:numRef>
              <c:f>Summary!$C$30:$T$30</c:f>
              <c:numCache>
                <c:formatCode>0.00</c:formatCode>
                <c:ptCount val="18"/>
                <c:pt idx="0">
                  <c:v>2.25</c:v>
                </c:pt>
                <c:pt idx="1">
                  <c:v>5.25</c:v>
                </c:pt>
                <c:pt idx="2">
                  <c:v>8</c:v>
                </c:pt>
                <c:pt idx="3">
                  <c:v>10.5</c:v>
                </c:pt>
                <c:pt idx="4">
                  <c:v>13.5</c:v>
                </c:pt>
                <c:pt idx="5">
                  <c:v>16.5</c:v>
                </c:pt>
                <c:pt idx="6">
                  <c:v>19.5</c:v>
                </c:pt>
                <c:pt idx="7">
                  <c:v>19.5</c:v>
                </c:pt>
                <c:pt idx="8">
                  <c:v>22.22</c:v>
                </c:pt>
                <c:pt idx="9">
                  <c:v>26.572000000000003</c:v>
                </c:pt>
                <c:pt idx="10">
                  <c:v>27.149500000000003</c:v>
                </c:pt>
                <c:pt idx="11">
                  <c:v>27.648460000000004</c:v>
                </c:pt>
                <c:pt idx="12">
                  <c:v>33.17815200000004</c:v>
                </c:pt>
                <c:pt idx="13">
                  <c:v>41.47269</c:v>
                </c:pt>
                <c:pt idx="14">
                  <c:v>45.619959000000001</c:v>
                </c:pt>
                <c:pt idx="15">
                  <c:v>46.970240229000005</c:v>
                </c:pt>
                <c:pt idx="16">
                  <c:v>47.913302773809001</c:v>
                </c:pt>
                <c:pt idx="17">
                  <c:v>47.913302773809001</c:v>
                </c:pt>
              </c:numCache>
            </c:numRef>
          </c:val>
        </c:ser>
        <c:ser>
          <c:idx val="2"/>
          <c:order val="2"/>
          <c:tx>
            <c:strRef>
              <c:f>Summary!$B$32</c:f>
              <c:strCache>
                <c:ptCount val="1"/>
                <c:pt idx="0">
                  <c:v>Walmart</c:v>
                </c:pt>
              </c:strCache>
            </c:strRef>
          </c:tx>
          <c:cat>
            <c:strRef>
              <c:f>Summary!$C$28:$T$28</c:f>
              <c:strCache>
                <c:ptCount val="18"/>
                <c:pt idx="0">
                  <c:v>More than 1 image</c:v>
                </c:pt>
                <c:pt idx="1">
                  <c:v>Specs available</c:v>
                </c:pt>
                <c:pt idx="2">
                  <c:v>Description available</c:v>
                </c:pt>
                <c:pt idx="3">
                  <c:v>Reviews available</c:v>
                </c:pt>
                <c:pt idx="4">
                  <c:v>Meta Keywords</c:v>
                </c:pt>
                <c:pt idx="5">
                  <c:v>Meta Title</c:v>
                </c:pt>
                <c:pt idx="6">
                  <c:v>Meta Description</c:v>
                </c:pt>
                <c:pt idx="7">
                  <c:v>High resolution images (&gt;=1500 px?)</c:v>
                </c:pt>
                <c:pt idx="8">
                  <c:v>Videos</c:v>
                </c:pt>
                <c:pt idx="9">
                  <c:v>Reviews (GT 10)</c:v>
                </c:pt>
                <c:pt idx="10">
                  <c:v>Reviews (GT 50)</c:v>
                </c:pt>
                <c:pt idx="11">
                  <c:v>Description (&gt; 150 words)</c:v>
                </c:pt>
                <c:pt idx="12">
                  <c:v>Click through Rate upto 38%</c:v>
                </c:pt>
                <c:pt idx="13">
                  <c:v>Google Plus (50+)</c:v>
                </c:pt>
                <c:pt idx="14">
                  <c:v>Likes, Tweets, Pins (50+)</c:v>
                </c:pt>
                <c:pt idx="15">
                  <c:v>Meta Keyword1 present in Product Description</c:v>
                </c:pt>
                <c:pt idx="16">
                  <c:v>Meta Keyword2 present in product Description</c:v>
                </c:pt>
                <c:pt idx="17">
                  <c:v>Total</c:v>
                </c:pt>
              </c:strCache>
            </c:strRef>
          </c:cat>
          <c:val>
            <c:numRef>
              <c:f>Summary!$C$32:$T$32</c:f>
              <c:numCache>
                <c:formatCode>0.00</c:formatCode>
                <c:ptCount val="18"/>
                <c:pt idx="0">
                  <c:v>1.5</c:v>
                </c:pt>
                <c:pt idx="1">
                  <c:v>4.5</c:v>
                </c:pt>
                <c:pt idx="2">
                  <c:v>7.5</c:v>
                </c:pt>
                <c:pt idx="3">
                  <c:v>10.5</c:v>
                </c:pt>
                <c:pt idx="4">
                  <c:v>13.5</c:v>
                </c:pt>
                <c:pt idx="5">
                  <c:v>16.5</c:v>
                </c:pt>
                <c:pt idx="6">
                  <c:v>19.5</c:v>
                </c:pt>
                <c:pt idx="7">
                  <c:v>19.5</c:v>
                </c:pt>
                <c:pt idx="8">
                  <c:v>21.900000000000002</c:v>
                </c:pt>
                <c:pt idx="9">
                  <c:v>26.397600000000004</c:v>
                </c:pt>
                <c:pt idx="10">
                  <c:v>29.550750000000001</c:v>
                </c:pt>
                <c:pt idx="11">
                  <c:v>30.116362500000001</c:v>
                </c:pt>
                <c:pt idx="12">
                  <c:v>36.139635000000013</c:v>
                </c:pt>
                <c:pt idx="13">
                  <c:v>45.174543750000005</c:v>
                </c:pt>
                <c:pt idx="14">
                  <c:v>49.691998125000012</c:v>
                </c:pt>
                <c:pt idx="15">
                  <c:v>51.232450066875025</c:v>
                </c:pt>
                <c:pt idx="16">
                  <c:v>52.308331518279381</c:v>
                </c:pt>
                <c:pt idx="17">
                  <c:v>52.308331518279381</c:v>
                </c:pt>
              </c:numCache>
            </c:numRef>
          </c:val>
        </c:ser>
        <c:ser>
          <c:idx val="3"/>
          <c:order val="3"/>
          <c:tx>
            <c:strRef>
              <c:f>Summary!$B$31</c:f>
              <c:strCache>
                <c:ptCount val="1"/>
                <c:pt idx="0">
                  <c:v>Amazon</c:v>
                </c:pt>
              </c:strCache>
            </c:strRef>
          </c:tx>
          <c:cat>
            <c:strRef>
              <c:f>Summary!$C$28:$T$28</c:f>
              <c:strCache>
                <c:ptCount val="18"/>
                <c:pt idx="0">
                  <c:v>More than 1 image</c:v>
                </c:pt>
                <c:pt idx="1">
                  <c:v>Specs available</c:v>
                </c:pt>
                <c:pt idx="2">
                  <c:v>Description available</c:v>
                </c:pt>
                <c:pt idx="3">
                  <c:v>Reviews available</c:v>
                </c:pt>
                <c:pt idx="4">
                  <c:v>Meta Keywords</c:v>
                </c:pt>
                <c:pt idx="5">
                  <c:v>Meta Title</c:v>
                </c:pt>
                <c:pt idx="6">
                  <c:v>Meta Description</c:v>
                </c:pt>
                <c:pt idx="7">
                  <c:v>High resolution images (&gt;=1500 px?)</c:v>
                </c:pt>
                <c:pt idx="8">
                  <c:v>Videos</c:v>
                </c:pt>
                <c:pt idx="9">
                  <c:v>Reviews (GT 10)</c:v>
                </c:pt>
                <c:pt idx="10">
                  <c:v>Reviews (GT 50)</c:v>
                </c:pt>
                <c:pt idx="11">
                  <c:v>Description (&gt; 150 words)</c:v>
                </c:pt>
                <c:pt idx="12">
                  <c:v>Click through Rate upto 38%</c:v>
                </c:pt>
                <c:pt idx="13">
                  <c:v>Google Plus (50+)</c:v>
                </c:pt>
                <c:pt idx="14">
                  <c:v>Likes, Tweets, Pins (50+)</c:v>
                </c:pt>
                <c:pt idx="15">
                  <c:v>Meta Keyword1 present in Product Description</c:v>
                </c:pt>
                <c:pt idx="16">
                  <c:v>Meta Keyword2 present in product Description</c:v>
                </c:pt>
                <c:pt idx="17">
                  <c:v>Total</c:v>
                </c:pt>
              </c:strCache>
            </c:strRef>
          </c:cat>
          <c:val>
            <c:numRef>
              <c:f>Summary!$C$31:$T$31</c:f>
              <c:numCache>
                <c:formatCode>0.00</c:formatCode>
                <c:ptCount val="18"/>
                <c:pt idx="0">
                  <c:v>2.25</c:v>
                </c:pt>
                <c:pt idx="1">
                  <c:v>5</c:v>
                </c:pt>
                <c:pt idx="2">
                  <c:v>8</c:v>
                </c:pt>
                <c:pt idx="3">
                  <c:v>10.75</c:v>
                </c:pt>
                <c:pt idx="4">
                  <c:v>13.75</c:v>
                </c:pt>
                <c:pt idx="5">
                  <c:v>16.75</c:v>
                </c:pt>
                <c:pt idx="6">
                  <c:v>19.75</c:v>
                </c:pt>
                <c:pt idx="7">
                  <c:v>20.099999999999987</c:v>
                </c:pt>
                <c:pt idx="8">
                  <c:v>22.340000000000003</c:v>
                </c:pt>
                <c:pt idx="9">
                  <c:v>28.42959999999999</c:v>
                </c:pt>
                <c:pt idx="10">
                  <c:v>34.709500000000013</c:v>
                </c:pt>
                <c:pt idx="11">
                  <c:v>34.977624999999996</c:v>
                </c:pt>
                <c:pt idx="12">
                  <c:v>41.973150000000011</c:v>
                </c:pt>
                <c:pt idx="13">
                  <c:v>52.466437500000005</c:v>
                </c:pt>
                <c:pt idx="14">
                  <c:v>57.713081249999995</c:v>
                </c:pt>
                <c:pt idx="15">
                  <c:v>59.502186768750001</c:v>
                </c:pt>
                <c:pt idx="16">
                  <c:v>60.751732690893739</c:v>
                </c:pt>
                <c:pt idx="17">
                  <c:v>60.751732690893739</c:v>
                </c:pt>
              </c:numCache>
            </c:numRef>
          </c:val>
        </c:ser>
        <c:ser>
          <c:idx val="4"/>
          <c:order val="4"/>
          <c:tx>
            <c:strRef>
              <c:f>Summary!$B$29</c:f>
              <c:strCache>
                <c:ptCount val="1"/>
                <c:pt idx="0">
                  <c:v>Ideal scores</c:v>
                </c:pt>
              </c:strCache>
            </c:strRef>
          </c:tx>
          <c:dLbls>
            <c:dLbl>
              <c:idx val="17"/>
              <c:layout/>
              <c:tx>
                <c:rich>
                  <a:bodyPr/>
                  <a:lstStyle/>
                  <a:p>
                    <a:r>
                      <a:rPr lang="en-US" dirty="0" smtClean="0"/>
                      <a:t>100*</a:t>
                    </a:r>
                    <a:endParaRPr lang="en-US" dirty="0"/>
                  </a:p>
                </c:rich>
              </c:tx>
              <c:showVal val="1"/>
            </c:dLbl>
            <c:numFmt formatCode="#,##0" sourceLinked="0"/>
            <c:showVal val="1"/>
          </c:dLbls>
          <c:cat>
            <c:strRef>
              <c:f>Summary!$C$28:$T$28</c:f>
              <c:strCache>
                <c:ptCount val="18"/>
                <c:pt idx="0">
                  <c:v>More than 1 image</c:v>
                </c:pt>
                <c:pt idx="1">
                  <c:v>Specs available</c:v>
                </c:pt>
                <c:pt idx="2">
                  <c:v>Description available</c:v>
                </c:pt>
                <c:pt idx="3">
                  <c:v>Reviews available</c:v>
                </c:pt>
                <c:pt idx="4">
                  <c:v>Meta Keywords</c:v>
                </c:pt>
                <c:pt idx="5">
                  <c:v>Meta Title</c:v>
                </c:pt>
                <c:pt idx="6">
                  <c:v>Meta Description</c:v>
                </c:pt>
                <c:pt idx="7">
                  <c:v>High resolution images (&gt;=1500 px?)</c:v>
                </c:pt>
                <c:pt idx="8">
                  <c:v>Videos</c:v>
                </c:pt>
                <c:pt idx="9">
                  <c:v>Reviews (GT 10)</c:v>
                </c:pt>
                <c:pt idx="10">
                  <c:v>Reviews (GT 50)</c:v>
                </c:pt>
                <c:pt idx="11">
                  <c:v>Description (&gt; 150 words)</c:v>
                </c:pt>
                <c:pt idx="12">
                  <c:v>Click through Rate upto 38%</c:v>
                </c:pt>
                <c:pt idx="13">
                  <c:v>Google Plus (50+)</c:v>
                </c:pt>
                <c:pt idx="14">
                  <c:v>Likes, Tweets, Pins (50+)</c:v>
                </c:pt>
                <c:pt idx="15">
                  <c:v>Meta Keyword1 present in Product Description</c:v>
                </c:pt>
                <c:pt idx="16">
                  <c:v>Meta Keyword2 present in product Description</c:v>
                </c:pt>
                <c:pt idx="17">
                  <c:v>Total</c:v>
                </c:pt>
              </c:strCache>
            </c:strRef>
          </c:cat>
          <c:val>
            <c:numRef>
              <c:f>Summary!$C$29:$T$29</c:f>
              <c:numCache>
                <c:formatCode>0.00</c:formatCode>
                <c:ptCount val="18"/>
                <c:pt idx="0">
                  <c:v>3</c:v>
                </c:pt>
                <c:pt idx="1">
                  <c:v>6</c:v>
                </c:pt>
                <c:pt idx="2">
                  <c:v>9</c:v>
                </c:pt>
                <c:pt idx="3">
                  <c:v>12</c:v>
                </c:pt>
                <c:pt idx="4">
                  <c:v>15</c:v>
                </c:pt>
                <c:pt idx="5">
                  <c:v>18</c:v>
                </c:pt>
                <c:pt idx="6">
                  <c:v>21</c:v>
                </c:pt>
                <c:pt idx="7" formatCode="0">
                  <c:v>25.2</c:v>
                </c:pt>
                <c:pt idx="8" formatCode="0">
                  <c:v>33.264000000000003</c:v>
                </c:pt>
                <c:pt idx="9" formatCode="0">
                  <c:v>43.908480000000004</c:v>
                </c:pt>
                <c:pt idx="10" formatCode="0">
                  <c:v>54.885600000000004</c:v>
                </c:pt>
                <c:pt idx="11" formatCode="0">
                  <c:v>57.629880000000007</c:v>
                </c:pt>
                <c:pt idx="12" formatCode="0">
                  <c:v>69.155855999999957</c:v>
                </c:pt>
                <c:pt idx="13" formatCode="0">
                  <c:v>86.444820000000036</c:v>
                </c:pt>
                <c:pt idx="14" formatCode="0">
                  <c:v>95.089301999999989</c:v>
                </c:pt>
                <c:pt idx="15" formatCode="0">
                  <c:v>98.03707036199998</c:v>
                </c:pt>
                <c:pt idx="16" formatCode="General">
                  <c:v>100.0958488396019</c:v>
                </c:pt>
                <c:pt idx="17" formatCode="General">
                  <c:v>100.0958488396019</c:v>
                </c:pt>
              </c:numCache>
            </c:numRef>
          </c:val>
        </c:ser>
        <c:gapWidth val="136"/>
        <c:axId val="68622976"/>
        <c:axId val="68637440"/>
      </c:barChart>
      <c:catAx>
        <c:axId val="68622976"/>
        <c:scaling>
          <c:orientation val="minMax"/>
        </c:scaling>
        <c:axPos val="l"/>
        <c:title>
          <c:tx>
            <c:rich>
              <a:bodyPr rot="-5400000" vert="horz"/>
              <a:lstStyle/>
              <a:p>
                <a:pPr>
                  <a:defRPr/>
                </a:pPr>
                <a:r>
                  <a:rPr lang="en-US" dirty="0"/>
                  <a:t>Score for each parameter</a:t>
                </a:r>
              </a:p>
            </c:rich>
          </c:tx>
          <c:layout/>
        </c:title>
        <c:tickLblPos val="nextTo"/>
        <c:crossAx val="68637440"/>
        <c:crosses val="autoZero"/>
        <c:auto val="1"/>
        <c:lblAlgn val="ctr"/>
        <c:lblOffset val="100"/>
      </c:catAx>
      <c:valAx>
        <c:axId val="68637440"/>
        <c:scaling>
          <c:orientation val="minMax"/>
          <c:max val="100.1"/>
          <c:min val="0"/>
        </c:scaling>
        <c:axPos val="b"/>
        <c:title>
          <c:tx>
            <c:rich>
              <a:bodyPr/>
              <a:lstStyle/>
              <a:p>
                <a:pPr>
                  <a:defRPr/>
                </a:pPr>
                <a:r>
                  <a:rPr lang="en-US" dirty="0"/>
                  <a:t>Content Score</a:t>
                </a:r>
              </a:p>
            </c:rich>
          </c:tx>
          <c:layout/>
        </c:title>
        <c:numFmt formatCode="0.00" sourceLinked="1"/>
        <c:tickLblPos val="nextTo"/>
        <c:crossAx val="68622976"/>
        <c:crosses val="autoZero"/>
        <c:crossBetween val="between"/>
      </c:valAx>
    </c:plotArea>
    <c:legend>
      <c:legendPos val="t"/>
      <c:layout/>
    </c:legend>
    <c:plotVisOnly val="1"/>
  </c:chart>
  <c:externalData r:id="rId1"/>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sz="1800" b="1" i="0" baseline="0"/>
              <a:t>Products falling under each score bucket</a:t>
            </a:r>
            <a:endParaRPr lang="en-US"/>
          </a:p>
        </c:rich>
      </c:tx>
      <c:layout/>
    </c:title>
    <c:plotArea>
      <c:layout/>
      <c:barChart>
        <c:barDir val="col"/>
        <c:grouping val="clustered"/>
        <c:ser>
          <c:idx val="0"/>
          <c:order val="0"/>
          <c:tx>
            <c:strRef>
              <c:f>Sheet4!$D$6</c:f>
              <c:strCache>
                <c:ptCount val="1"/>
                <c:pt idx="0">
                  <c:v>Target</c:v>
                </c:pt>
              </c:strCache>
            </c:strRef>
          </c:tx>
          <c:dLbls>
            <c:showVal val="1"/>
          </c:dLbls>
          <c:cat>
            <c:strRef>
              <c:f>Sheet4!$E$5:$J$5</c:f>
              <c:strCache>
                <c:ptCount val="6"/>
                <c:pt idx="0">
                  <c:v>-D (0 to 15)</c:v>
                </c:pt>
                <c:pt idx="1">
                  <c:v>D (15 to 30)</c:v>
                </c:pt>
                <c:pt idx="2">
                  <c:v>C (30 to 45)</c:v>
                </c:pt>
                <c:pt idx="3">
                  <c:v>B (45 to 60)</c:v>
                </c:pt>
                <c:pt idx="4">
                  <c:v>A (60 to 85)</c:v>
                </c:pt>
                <c:pt idx="5">
                  <c:v>A+ (85 to 100)</c:v>
                </c:pt>
              </c:strCache>
            </c:strRef>
          </c:cat>
          <c:val>
            <c:numRef>
              <c:f>Sheet4!$E$6:$J$6</c:f>
              <c:numCache>
                <c:formatCode>General</c:formatCode>
                <c:ptCount val="6"/>
                <c:pt idx="0">
                  <c:v>0</c:v>
                </c:pt>
                <c:pt idx="1">
                  <c:v>2</c:v>
                </c:pt>
                <c:pt idx="2">
                  <c:v>2</c:v>
                </c:pt>
                <c:pt idx="3">
                  <c:v>5</c:v>
                </c:pt>
                <c:pt idx="4">
                  <c:v>1</c:v>
                </c:pt>
                <c:pt idx="5">
                  <c:v>0</c:v>
                </c:pt>
              </c:numCache>
            </c:numRef>
          </c:val>
        </c:ser>
        <c:ser>
          <c:idx val="1"/>
          <c:order val="1"/>
          <c:tx>
            <c:strRef>
              <c:f>Sheet4!$D$7</c:f>
              <c:strCache>
                <c:ptCount val="1"/>
                <c:pt idx="0">
                  <c:v>Amazon</c:v>
                </c:pt>
              </c:strCache>
            </c:strRef>
          </c:tx>
          <c:dLbls>
            <c:showVal val="1"/>
          </c:dLbls>
          <c:cat>
            <c:strRef>
              <c:f>Sheet4!$E$5:$J$5</c:f>
              <c:strCache>
                <c:ptCount val="6"/>
                <c:pt idx="0">
                  <c:v>-D (0 to 15)</c:v>
                </c:pt>
                <c:pt idx="1">
                  <c:v>D (15 to 30)</c:v>
                </c:pt>
                <c:pt idx="2">
                  <c:v>C (30 to 45)</c:v>
                </c:pt>
                <c:pt idx="3">
                  <c:v>B (45 to 60)</c:v>
                </c:pt>
                <c:pt idx="4">
                  <c:v>A (60 to 85)</c:v>
                </c:pt>
                <c:pt idx="5">
                  <c:v>A+ (85 to 100)</c:v>
                </c:pt>
              </c:strCache>
            </c:strRef>
          </c:cat>
          <c:val>
            <c:numRef>
              <c:f>Sheet4!$E$7:$J$7</c:f>
              <c:numCache>
                <c:formatCode>General</c:formatCode>
                <c:ptCount val="6"/>
                <c:pt idx="0">
                  <c:v>0</c:v>
                </c:pt>
                <c:pt idx="1">
                  <c:v>2</c:v>
                </c:pt>
                <c:pt idx="2">
                  <c:v>0</c:v>
                </c:pt>
                <c:pt idx="3">
                  <c:v>5</c:v>
                </c:pt>
                <c:pt idx="4">
                  <c:v>3</c:v>
                </c:pt>
                <c:pt idx="5">
                  <c:v>0</c:v>
                </c:pt>
              </c:numCache>
            </c:numRef>
          </c:val>
        </c:ser>
        <c:ser>
          <c:idx val="2"/>
          <c:order val="2"/>
          <c:tx>
            <c:strRef>
              <c:f>Sheet4!$D$8</c:f>
              <c:strCache>
                <c:ptCount val="1"/>
                <c:pt idx="0">
                  <c:v>Walmart</c:v>
                </c:pt>
              </c:strCache>
            </c:strRef>
          </c:tx>
          <c:dLbls>
            <c:showVal val="1"/>
          </c:dLbls>
          <c:cat>
            <c:strRef>
              <c:f>Sheet4!$E$5:$J$5</c:f>
              <c:strCache>
                <c:ptCount val="6"/>
                <c:pt idx="0">
                  <c:v>-D (0 to 15)</c:v>
                </c:pt>
                <c:pt idx="1">
                  <c:v>D (15 to 30)</c:v>
                </c:pt>
                <c:pt idx="2">
                  <c:v>C (30 to 45)</c:v>
                </c:pt>
                <c:pt idx="3">
                  <c:v>B (45 to 60)</c:v>
                </c:pt>
                <c:pt idx="4">
                  <c:v>A (60 to 85)</c:v>
                </c:pt>
                <c:pt idx="5">
                  <c:v>A+ (85 to 100)</c:v>
                </c:pt>
              </c:strCache>
            </c:strRef>
          </c:cat>
          <c:val>
            <c:numRef>
              <c:f>Sheet4!$E$8:$J$8</c:f>
              <c:numCache>
                <c:formatCode>General</c:formatCode>
                <c:ptCount val="6"/>
                <c:pt idx="0">
                  <c:v>0</c:v>
                </c:pt>
                <c:pt idx="1">
                  <c:v>1</c:v>
                </c:pt>
                <c:pt idx="2">
                  <c:v>4</c:v>
                </c:pt>
                <c:pt idx="3">
                  <c:v>1</c:v>
                </c:pt>
                <c:pt idx="4">
                  <c:v>1</c:v>
                </c:pt>
                <c:pt idx="5">
                  <c:v>0</c:v>
                </c:pt>
              </c:numCache>
            </c:numRef>
          </c:val>
        </c:ser>
        <c:ser>
          <c:idx val="3"/>
          <c:order val="3"/>
          <c:tx>
            <c:strRef>
              <c:f>Sheet4!$D$9</c:f>
              <c:strCache>
                <c:ptCount val="1"/>
                <c:pt idx="0">
                  <c:v>Sears</c:v>
                </c:pt>
              </c:strCache>
            </c:strRef>
          </c:tx>
          <c:dLbls>
            <c:showVal val="1"/>
          </c:dLbls>
          <c:cat>
            <c:strRef>
              <c:f>Sheet4!$E$5:$J$5</c:f>
              <c:strCache>
                <c:ptCount val="6"/>
                <c:pt idx="0">
                  <c:v>-D (0 to 15)</c:v>
                </c:pt>
                <c:pt idx="1">
                  <c:v>D (15 to 30)</c:v>
                </c:pt>
                <c:pt idx="2">
                  <c:v>C (30 to 45)</c:v>
                </c:pt>
                <c:pt idx="3">
                  <c:v>B (45 to 60)</c:v>
                </c:pt>
                <c:pt idx="4">
                  <c:v>A (60 to 85)</c:v>
                </c:pt>
                <c:pt idx="5">
                  <c:v>A+ (85 to 100)</c:v>
                </c:pt>
              </c:strCache>
            </c:strRef>
          </c:cat>
          <c:val>
            <c:numRef>
              <c:f>Sheet4!$E$9:$J$9</c:f>
              <c:numCache>
                <c:formatCode>General</c:formatCode>
                <c:ptCount val="6"/>
                <c:pt idx="0">
                  <c:v>5</c:v>
                </c:pt>
                <c:pt idx="1">
                  <c:v>3</c:v>
                </c:pt>
                <c:pt idx="2">
                  <c:v>1</c:v>
                </c:pt>
                <c:pt idx="3">
                  <c:v>0</c:v>
                </c:pt>
                <c:pt idx="4">
                  <c:v>0</c:v>
                </c:pt>
                <c:pt idx="5">
                  <c:v>0</c:v>
                </c:pt>
              </c:numCache>
            </c:numRef>
          </c:val>
        </c:ser>
        <c:axId val="68675456"/>
        <c:axId val="68694016"/>
      </c:barChart>
      <c:catAx>
        <c:axId val="68675456"/>
        <c:scaling>
          <c:orientation val="minMax"/>
        </c:scaling>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ysClr val="windowText" lastClr="000000"/>
                    </a:solidFill>
                    <a:latin typeface="+mn-lt"/>
                    <a:ea typeface="+mn-ea"/>
                    <a:cs typeface="+mn-cs"/>
                  </a:defRPr>
                </a:pPr>
                <a:r>
                  <a:rPr lang="en-US" sz="1000" b="1" i="0" kern="1200" baseline="0">
                    <a:solidFill>
                      <a:srgbClr val="000000"/>
                    </a:solidFill>
                  </a:rPr>
                  <a:t>Score buckets along with the grade</a:t>
                </a:r>
                <a:endParaRPr lang="en-US"/>
              </a:p>
            </c:rich>
          </c:tx>
          <c:layout/>
        </c:title>
        <c:tickLblPos val="nextTo"/>
        <c:crossAx val="68694016"/>
        <c:crosses val="autoZero"/>
        <c:auto val="1"/>
        <c:lblAlgn val="ctr"/>
        <c:lblOffset val="100"/>
      </c:catAx>
      <c:valAx>
        <c:axId val="68694016"/>
        <c:scaling>
          <c:orientation val="minMax"/>
          <c:max val="12"/>
        </c:scaling>
        <c:axPos val="l"/>
        <c:majorGridlines/>
        <c:title>
          <c:tx>
            <c:rich>
              <a:bodyPr rot="-5400000" vert="horz"/>
              <a:lstStyle/>
              <a:p>
                <a:pPr marL="0" marR="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ysClr val="windowText" lastClr="000000"/>
                    </a:solidFill>
                    <a:latin typeface="+mn-lt"/>
                    <a:ea typeface="+mn-ea"/>
                    <a:cs typeface="+mn-cs"/>
                  </a:defRPr>
                </a:pPr>
                <a:r>
                  <a:rPr lang="en-US" sz="1000" b="1" i="0" kern="1200" baseline="0">
                    <a:solidFill>
                      <a:srgbClr val="000000"/>
                    </a:solidFill>
                  </a:rPr>
                  <a:t>Number of products</a:t>
                </a:r>
                <a:endParaRPr lang="en-US"/>
              </a:p>
            </c:rich>
          </c:tx>
          <c:layout/>
        </c:title>
        <c:numFmt formatCode="General" sourceLinked="1"/>
        <c:tickLblPos val="nextTo"/>
        <c:crossAx val="68675456"/>
        <c:crosses val="autoZero"/>
        <c:crossBetween val="between"/>
      </c:valAx>
    </c:plotArea>
    <c:legend>
      <c:legendPos val="t"/>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plotArea>
      <c:layout>
        <c:manualLayout>
          <c:layoutTarget val="inner"/>
          <c:xMode val="edge"/>
          <c:yMode val="edge"/>
          <c:x val="6.0858060681346138E-2"/>
          <c:y val="0.11140553398566973"/>
          <c:w val="0.92048205806335259"/>
          <c:h val="0.33610295236470544"/>
        </c:manualLayout>
      </c:layout>
      <c:areaChart>
        <c:grouping val="standard"/>
        <c:ser>
          <c:idx val="3"/>
          <c:order val="3"/>
          <c:tx>
            <c:strRef>
              <c:f>Research!$M$1</c:f>
              <c:strCache>
                <c:ptCount val="1"/>
                <c:pt idx="0">
                  <c:v>Standard Curve</c:v>
                </c:pt>
              </c:strCache>
            </c:strRef>
          </c:tx>
          <c:spPr>
            <a:solidFill>
              <a:srgbClr val="4F81BD">
                <a:lumMod val="20000"/>
                <a:lumOff val="80000"/>
                <a:alpha val="52000"/>
              </a:srgbClr>
            </a:solidFill>
            <a:ln w="6350">
              <a:solidFill>
                <a:schemeClr val="tx1"/>
              </a:solidFill>
              <a:prstDash val="sysDash"/>
            </a:ln>
          </c:spPr>
          <c:val>
            <c:numRef>
              <c:f>Research!$M$2:$M$43</c:f>
              <c:numCache>
                <c:formatCode>0.0%</c:formatCode>
                <c:ptCount val="42"/>
                <c:pt idx="0">
                  <c:v>0.126</c:v>
                </c:pt>
                <c:pt idx="1">
                  <c:v>1.8000000000000023E-2</c:v>
                </c:pt>
                <c:pt idx="2">
                  <c:v>1.0799999999999994E-2</c:v>
                </c:pt>
                <c:pt idx="3">
                  <c:v>1.8000000000000023E-2</c:v>
                </c:pt>
                <c:pt idx="4">
                  <c:v>1.0799999999999994E-2</c:v>
                </c:pt>
                <c:pt idx="5">
                  <c:v>5.3999999999999999E-2</c:v>
                </c:pt>
                <c:pt idx="6">
                  <c:v>1.0799999999999994E-2</c:v>
                </c:pt>
                <c:pt idx="7">
                  <c:v>2.5200000000000011E-2</c:v>
                </c:pt>
                <c:pt idx="8">
                  <c:v>1.8000000000000023E-2</c:v>
                </c:pt>
                <c:pt idx="9">
                  <c:v>1.8000000000000023E-2</c:v>
                </c:pt>
                <c:pt idx="10">
                  <c:v>1.8000000000000023E-2</c:v>
                </c:pt>
                <c:pt idx="11">
                  <c:v>0</c:v>
                </c:pt>
                <c:pt idx="12">
                  <c:v>1.0799999999999994E-2</c:v>
                </c:pt>
                <c:pt idx="13">
                  <c:v>1.0799999999999994E-2</c:v>
                </c:pt>
                <c:pt idx="14">
                  <c:v>4.0500000000000008E-2</c:v>
                </c:pt>
                <c:pt idx="15">
                  <c:v>3.0000000000000016E-2</c:v>
                </c:pt>
                <c:pt idx="16">
                  <c:v>3.1500000000000014E-2</c:v>
                </c:pt>
                <c:pt idx="17">
                  <c:v>2.5500000000000002E-2</c:v>
                </c:pt>
                <c:pt idx="18">
                  <c:v>2.2500000000000006E-2</c:v>
                </c:pt>
                <c:pt idx="19">
                  <c:v>0</c:v>
                </c:pt>
                <c:pt idx="20">
                  <c:v>2.2500000000000034E-2</c:v>
                </c:pt>
                <c:pt idx="21">
                  <c:v>3.7500000000000006E-2</c:v>
                </c:pt>
                <c:pt idx="22">
                  <c:v>2.7000000000000041E-2</c:v>
                </c:pt>
                <c:pt idx="23">
                  <c:v>0</c:v>
                </c:pt>
                <c:pt idx="24">
                  <c:v>3.0000000000000016E-2</c:v>
                </c:pt>
                <c:pt idx="25">
                  <c:v>3.0000000000000016E-2</c:v>
                </c:pt>
                <c:pt idx="26">
                  <c:v>2.0000000000000011E-2</c:v>
                </c:pt>
                <c:pt idx="27">
                  <c:v>2.0000000000000011E-2</c:v>
                </c:pt>
                <c:pt idx="28">
                  <c:v>4.0000000000000022E-2</c:v>
                </c:pt>
                <c:pt idx="29">
                  <c:v>3.500000000000001E-2</c:v>
                </c:pt>
                <c:pt idx="30">
                  <c:v>0</c:v>
                </c:pt>
                <c:pt idx="31">
                  <c:v>1.7500000000000022E-2</c:v>
                </c:pt>
                <c:pt idx="32">
                  <c:v>0</c:v>
                </c:pt>
                <c:pt idx="33">
                  <c:v>0</c:v>
                </c:pt>
                <c:pt idx="34">
                  <c:v>3.4900000000000031E-3</c:v>
                </c:pt>
                <c:pt idx="35">
                  <c:v>6.9800000000000122E-3</c:v>
                </c:pt>
                <c:pt idx="36">
                  <c:v>6.9800000000000122E-3</c:v>
                </c:pt>
                <c:pt idx="37">
                  <c:v>1.3960000000000023E-2</c:v>
                </c:pt>
                <c:pt idx="38">
                  <c:v>1.7450000000000004E-2</c:v>
                </c:pt>
                <c:pt idx="39">
                  <c:v>6.9800000000000122E-3</c:v>
                </c:pt>
                <c:pt idx="40">
                  <c:v>2.5100000000000004E-2</c:v>
                </c:pt>
                <c:pt idx="41">
                  <c:v>2.5100000000000004E-2</c:v>
                </c:pt>
              </c:numCache>
            </c:numRef>
          </c:val>
        </c:ser>
        <c:axId val="68731264"/>
        <c:axId val="68732800"/>
      </c:areaChart>
      <c:lineChart>
        <c:grouping val="standard"/>
        <c:ser>
          <c:idx val="0"/>
          <c:order val="0"/>
          <c:tx>
            <c:strRef>
              <c:f>Research!$G$1</c:f>
              <c:strCache>
                <c:ptCount val="1"/>
                <c:pt idx="0">
                  <c:v>Amazon</c:v>
                </c:pt>
              </c:strCache>
            </c:strRef>
          </c:tx>
          <c:spPr>
            <a:ln w="19050"/>
          </c:spPr>
          <c:marker>
            <c:symbol val="none"/>
          </c:marker>
          <c:cat>
            <c:strRef>
              <c:f>Research!$D$2:$D$43</c:f>
              <c:strCache>
                <c:ptCount val="42"/>
                <c:pt idx="0">
                  <c:v>Relevancy of Content (on page)</c:v>
                </c:pt>
                <c:pt idx="1">
                  <c:v>Keyword in the Title Tag</c:v>
                </c:pt>
                <c:pt idx="2">
                  <c:v>Keyword used as first word in Title Tag</c:v>
                </c:pt>
                <c:pt idx="3">
                  <c:v>Keyword used in H1 Tag</c:v>
                </c:pt>
                <c:pt idx="4">
                  <c:v>Keyword used as first word in H1 Tag</c:v>
                </c:pt>
                <c:pt idx="5">
                  <c:v>Keyword in first 50-100 words in HTML on page</c:v>
                </c:pt>
                <c:pt idx="6">
                  <c:v>Keyword in page name URL</c:v>
                </c:pt>
                <c:pt idx="7">
                  <c:v>Keyword used in H2-H6 Tag</c:v>
                </c:pt>
                <c:pt idx="8">
                  <c:v># Images</c:v>
                </c:pt>
                <c:pt idx="9">
                  <c:v>Keyword Use in Image Anchor Text</c:v>
                </c:pt>
                <c:pt idx="10">
                  <c:v>Keyword Use in Image Alt Text</c:v>
                </c:pt>
                <c:pt idx="11">
                  <c:v>Keyword used in Image Name</c:v>
                </c:pt>
                <c:pt idx="12">
                  <c:v>Keyword used in &lt;b&gt; or &lt;strong&gt; Tags</c:v>
                </c:pt>
                <c:pt idx="13">
                  <c:v>Keyword used in List Items on the Page</c:v>
                </c:pt>
                <c:pt idx="14">
                  <c:v># of Backlink URL</c:v>
                </c:pt>
                <c:pt idx="15">
                  <c:v>Popularity of Backlinks</c:v>
                </c:pt>
                <c:pt idx="16">
                  <c:v># of Backlink domain</c:v>
                </c:pt>
                <c:pt idx="17">
                  <c:v>Popularity of Domain</c:v>
                </c:pt>
                <c:pt idx="18">
                  <c:v>Relevancy of Backlinks by context</c:v>
                </c:pt>
                <c:pt idx="19">
                  <c:v>G +1</c:v>
                </c:pt>
                <c:pt idx="20">
                  <c:v>Facebook Likes</c:v>
                </c:pt>
                <c:pt idx="21">
                  <c:v>Facebook Shares</c:v>
                </c:pt>
                <c:pt idx="22">
                  <c:v>Twitter (Tweets)</c:v>
                </c:pt>
                <c:pt idx="23">
                  <c:v>Pinterest</c:v>
                </c:pt>
                <c:pt idx="24">
                  <c:v># of Internal Links referring to page</c:v>
                </c:pt>
                <c:pt idx="25">
                  <c:v>Keywords in Internal Links</c:v>
                </c:pt>
                <c:pt idx="26">
                  <c:v>Keyword used in Sub-domain name</c:v>
                </c:pt>
                <c:pt idx="27">
                  <c:v>Citation in Yahoo! Directory</c:v>
                </c:pt>
                <c:pt idx="28">
                  <c:v>Domain Age</c:v>
                </c:pt>
                <c:pt idx="29">
                  <c:v>Uniqueness of Page Content</c:v>
                </c:pt>
                <c:pt idx="30">
                  <c:v>Recency of Page Content</c:v>
                </c:pt>
                <c:pt idx="31">
                  <c:v>Page Load Time</c:v>
                </c:pt>
                <c:pt idx="32">
                  <c:v>Keyword used in Domain name</c:v>
                </c:pt>
                <c:pt idx="33">
                  <c:v>Sitemap.xml</c:v>
                </c:pt>
                <c:pt idx="34">
                  <c:v>Robot.txt/ Meta Robot</c:v>
                </c:pt>
                <c:pt idx="35">
                  <c:v>Page URL length</c:v>
                </c:pt>
                <c:pt idx="36">
                  <c:v>Is Page URL Descriptive</c:v>
                </c:pt>
                <c:pt idx="37">
                  <c:v>Keyword in Meta Description</c:v>
                </c:pt>
                <c:pt idx="38">
                  <c:v>Text to Code Ratio</c:v>
                </c:pt>
                <c:pt idx="39">
                  <c:v>Canonical URL</c:v>
                </c:pt>
                <c:pt idx="40">
                  <c:v>Page Rank</c:v>
                </c:pt>
                <c:pt idx="41">
                  <c:v>Keyword focused Anchor Text from External Link</c:v>
                </c:pt>
              </c:strCache>
            </c:strRef>
          </c:cat>
          <c:val>
            <c:numRef>
              <c:f>Research!$G$2:$G$43</c:f>
              <c:numCache>
                <c:formatCode>0.0%</c:formatCode>
                <c:ptCount val="42"/>
                <c:pt idx="0">
                  <c:v>7.0559999999999984E-2</c:v>
                </c:pt>
                <c:pt idx="1">
                  <c:v>7.7142857142857195E-3</c:v>
                </c:pt>
                <c:pt idx="2">
                  <c:v>0</c:v>
                </c:pt>
                <c:pt idx="3">
                  <c:v>1.3500000000000015E-2</c:v>
                </c:pt>
                <c:pt idx="4">
                  <c:v>0</c:v>
                </c:pt>
                <c:pt idx="5">
                  <c:v>2.4818181818181788E-2</c:v>
                </c:pt>
                <c:pt idx="6">
                  <c:v>7.7142857142857195E-3</c:v>
                </c:pt>
                <c:pt idx="7">
                  <c:v>1.8900000000000024E-2</c:v>
                </c:pt>
                <c:pt idx="8">
                  <c:v>6.0209059233449474E-3</c:v>
                </c:pt>
                <c:pt idx="9">
                  <c:v>4.5156794425087162E-3</c:v>
                </c:pt>
                <c:pt idx="10">
                  <c:v>4.5156794425087162E-3</c:v>
                </c:pt>
                <c:pt idx="11">
                  <c:v>0</c:v>
                </c:pt>
                <c:pt idx="12">
                  <c:v>8.1000000000000048E-3</c:v>
                </c:pt>
                <c:pt idx="13">
                  <c:v>1.0799999999999994E-2</c:v>
                </c:pt>
                <c:pt idx="14">
                  <c:v>4.0500000000000008E-2</c:v>
                </c:pt>
                <c:pt idx="15">
                  <c:v>3.0000000000000016E-2</c:v>
                </c:pt>
                <c:pt idx="16">
                  <c:v>3.1500000000000014E-2</c:v>
                </c:pt>
                <c:pt idx="17">
                  <c:v>2.5500000000000002E-2</c:v>
                </c:pt>
                <c:pt idx="18">
                  <c:v>2.2500000000000006E-2</c:v>
                </c:pt>
                <c:pt idx="19">
                  <c:v>0</c:v>
                </c:pt>
                <c:pt idx="20">
                  <c:v>2.0984455958549231E-3</c:v>
                </c:pt>
                <c:pt idx="21">
                  <c:v>2.2410358565737088E-3</c:v>
                </c:pt>
                <c:pt idx="22">
                  <c:v>2.7000000000000041E-2</c:v>
                </c:pt>
                <c:pt idx="23">
                  <c:v>0</c:v>
                </c:pt>
                <c:pt idx="24">
                  <c:v>0</c:v>
                </c:pt>
                <c:pt idx="25">
                  <c:v>3.0000000000000016E-2</c:v>
                </c:pt>
                <c:pt idx="26">
                  <c:v>1.4285714285714301E-2</c:v>
                </c:pt>
                <c:pt idx="27">
                  <c:v>2.0000000000000011E-2</c:v>
                </c:pt>
                <c:pt idx="28">
                  <c:v>3.5223880597014978E-2</c:v>
                </c:pt>
                <c:pt idx="29">
                  <c:v>3.500000000000001E-2</c:v>
                </c:pt>
                <c:pt idx="30">
                  <c:v>0</c:v>
                </c:pt>
                <c:pt idx="31">
                  <c:v>1.6472602739726037E-2</c:v>
                </c:pt>
                <c:pt idx="32">
                  <c:v>0</c:v>
                </c:pt>
                <c:pt idx="33">
                  <c:v>0</c:v>
                </c:pt>
                <c:pt idx="34">
                  <c:v>3.4900000000000031E-3</c:v>
                </c:pt>
                <c:pt idx="35">
                  <c:v>4.8044155844155848E-3</c:v>
                </c:pt>
                <c:pt idx="36">
                  <c:v>2.9914285714285715E-3</c:v>
                </c:pt>
                <c:pt idx="37">
                  <c:v>1.9942857142857197E-3</c:v>
                </c:pt>
                <c:pt idx="38">
                  <c:v>1.3721188475390163E-2</c:v>
                </c:pt>
                <c:pt idx="39">
                  <c:v>6.9800000000000122E-3</c:v>
                </c:pt>
                <c:pt idx="40">
                  <c:v>2.5100000000000004E-2</c:v>
                </c:pt>
                <c:pt idx="41">
                  <c:v>2.5100000000000004E-2</c:v>
                </c:pt>
              </c:numCache>
            </c:numRef>
          </c:val>
          <c:smooth val="1"/>
        </c:ser>
        <c:ser>
          <c:idx val="1"/>
          <c:order val="1"/>
          <c:tx>
            <c:strRef>
              <c:f>Research!$I$1</c:f>
              <c:strCache>
                <c:ptCount val="1"/>
                <c:pt idx="0">
                  <c:v>Target</c:v>
                </c:pt>
              </c:strCache>
            </c:strRef>
          </c:tx>
          <c:spPr>
            <a:ln w="19050"/>
          </c:spPr>
          <c:marker>
            <c:symbol val="none"/>
          </c:marker>
          <c:cat>
            <c:strRef>
              <c:f>Research!$D$2:$D$43</c:f>
              <c:strCache>
                <c:ptCount val="42"/>
                <c:pt idx="0">
                  <c:v>Relevancy of Content (on page)</c:v>
                </c:pt>
                <c:pt idx="1">
                  <c:v>Keyword in the Title Tag</c:v>
                </c:pt>
                <c:pt idx="2">
                  <c:v>Keyword used as first word in Title Tag</c:v>
                </c:pt>
                <c:pt idx="3">
                  <c:v>Keyword used in H1 Tag</c:v>
                </c:pt>
                <c:pt idx="4">
                  <c:v>Keyword used as first word in H1 Tag</c:v>
                </c:pt>
                <c:pt idx="5">
                  <c:v>Keyword in first 50-100 words in HTML on page</c:v>
                </c:pt>
                <c:pt idx="6">
                  <c:v>Keyword in page name URL</c:v>
                </c:pt>
                <c:pt idx="7">
                  <c:v>Keyword used in H2-H6 Tag</c:v>
                </c:pt>
                <c:pt idx="8">
                  <c:v># Images</c:v>
                </c:pt>
                <c:pt idx="9">
                  <c:v>Keyword Use in Image Anchor Text</c:v>
                </c:pt>
                <c:pt idx="10">
                  <c:v>Keyword Use in Image Alt Text</c:v>
                </c:pt>
                <c:pt idx="11">
                  <c:v>Keyword used in Image Name</c:v>
                </c:pt>
                <c:pt idx="12">
                  <c:v>Keyword used in &lt;b&gt; or &lt;strong&gt; Tags</c:v>
                </c:pt>
                <c:pt idx="13">
                  <c:v>Keyword used in List Items on the Page</c:v>
                </c:pt>
                <c:pt idx="14">
                  <c:v># of Backlink URL</c:v>
                </c:pt>
                <c:pt idx="15">
                  <c:v>Popularity of Backlinks</c:v>
                </c:pt>
                <c:pt idx="16">
                  <c:v># of Backlink domain</c:v>
                </c:pt>
                <c:pt idx="17">
                  <c:v>Popularity of Domain</c:v>
                </c:pt>
                <c:pt idx="18">
                  <c:v>Relevancy of Backlinks by context</c:v>
                </c:pt>
                <c:pt idx="19">
                  <c:v>G +1</c:v>
                </c:pt>
                <c:pt idx="20">
                  <c:v>Facebook Likes</c:v>
                </c:pt>
                <c:pt idx="21">
                  <c:v>Facebook Shares</c:v>
                </c:pt>
                <c:pt idx="22">
                  <c:v>Twitter (Tweets)</c:v>
                </c:pt>
                <c:pt idx="23">
                  <c:v>Pinterest</c:v>
                </c:pt>
                <c:pt idx="24">
                  <c:v># of Internal Links referring to page</c:v>
                </c:pt>
                <c:pt idx="25">
                  <c:v>Keywords in Internal Links</c:v>
                </c:pt>
                <c:pt idx="26">
                  <c:v>Keyword used in Sub-domain name</c:v>
                </c:pt>
                <c:pt idx="27">
                  <c:v>Citation in Yahoo! Directory</c:v>
                </c:pt>
                <c:pt idx="28">
                  <c:v>Domain Age</c:v>
                </c:pt>
                <c:pt idx="29">
                  <c:v>Uniqueness of Page Content</c:v>
                </c:pt>
                <c:pt idx="30">
                  <c:v>Recency of Page Content</c:v>
                </c:pt>
                <c:pt idx="31">
                  <c:v>Page Load Time</c:v>
                </c:pt>
                <c:pt idx="32">
                  <c:v>Keyword used in Domain name</c:v>
                </c:pt>
                <c:pt idx="33">
                  <c:v>Sitemap.xml</c:v>
                </c:pt>
                <c:pt idx="34">
                  <c:v>Robot.txt/ Meta Robot</c:v>
                </c:pt>
                <c:pt idx="35">
                  <c:v>Page URL length</c:v>
                </c:pt>
                <c:pt idx="36">
                  <c:v>Is Page URL Descriptive</c:v>
                </c:pt>
                <c:pt idx="37">
                  <c:v>Keyword in Meta Description</c:v>
                </c:pt>
                <c:pt idx="38">
                  <c:v>Text to Code Ratio</c:v>
                </c:pt>
                <c:pt idx="39">
                  <c:v>Canonical URL</c:v>
                </c:pt>
                <c:pt idx="40">
                  <c:v>Page Rank</c:v>
                </c:pt>
                <c:pt idx="41">
                  <c:v>Keyword focused Anchor Text from External Link</c:v>
                </c:pt>
              </c:strCache>
            </c:strRef>
          </c:cat>
          <c:val>
            <c:numRef>
              <c:f>Research!$I$2:$I$43</c:f>
              <c:numCache>
                <c:formatCode>0.0%</c:formatCode>
                <c:ptCount val="42"/>
                <c:pt idx="0">
                  <c:v>0.126</c:v>
                </c:pt>
                <c:pt idx="1">
                  <c:v>1.8000000000000023E-2</c:v>
                </c:pt>
                <c:pt idx="2">
                  <c:v>1.0799999999999994E-2</c:v>
                </c:pt>
                <c:pt idx="3">
                  <c:v>1.8000000000000023E-2</c:v>
                </c:pt>
                <c:pt idx="4">
                  <c:v>1.0799999999999994E-2</c:v>
                </c:pt>
                <c:pt idx="5">
                  <c:v>5.3999999999999999E-2</c:v>
                </c:pt>
                <c:pt idx="6">
                  <c:v>1.0799999999999994E-2</c:v>
                </c:pt>
                <c:pt idx="7">
                  <c:v>2.5200000000000011E-2</c:v>
                </c:pt>
                <c:pt idx="8">
                  <c:v>1.8000000000000023E-2</c:v>
                </c:pt>
                <c:pt idx="9">
                  <c:v>1.8000000000000023E-2</c:v>
                </c:pt>
                <c:pt idx="10">
                  <c:v>1.8000000000000023E-2</c:v>
                </c:pt>
                <c:pt idx="11">
                  <c:v>0</c:v>
                </c:pt>
                <c:pt idx="12">
                  <c:v>1.0799999999999994E-2</c:v>
                </c:pt>
                <c:pt idx="13">
                  <c:v>1.0799999999999994E-2</c:v>
                </c:pt>
                <c:pt idx="14">
                  <c:v>3.6818181818181819E-3</c:v>
                </c:pt>
                <c:pt idx="15">
                  <c:v>2.7272727272727336E-3</c:v>
                </c:pt>
                <c:pt idx="16">
                  <c:v>1.3869520909673831E-4</c:v>
                </c:pt>
                <c:pt idx="17">
                  <c:v>1.1227707403069289E-4</c:v>
                </c:pt>
                <c:pt idx="18">
                  <c:v>2.2500000000000006E-2</c:v>
                </c:pt>
                <c:pt idx="19">
                  <c:v>0</c:v>
                </c:pt>
                <c:pt idx="20">
                  <c:v>1.1658031088082916E-3</c:v>
                </c:pt>
                <c:pt idx="21">
                  <c:v>2.3904382470119603E-3</c:v>
                </c:pt>
                <c:pt idx="22">
                  <c:v>6.1363636363636535E-4</c:v>
                </c:pt>
                <c:pt idx="23">
                  <c:v>0</c:v>
                </c:pt>
                <c:pt idx="24">
                  <c:v>1.4999999999999998E-2</c:v>
                </c:pt>
                <c:pt idx="25">
                  <c:v>3.0000000000000016E-2</c:v>
                </c:pt>
                <c:pt idx="26">
                  <c:v>2.0000000000000011E-2</c:v>
                </c:pt>
                <c:pt idx="27">
                  <c:v>2.0000000000000011E-2</c:v>
                </c:pt>
                <c:pt idx="28">
                  <c:v>4.0000000000000022E-2</c:v>
                </c:pt>
                <c:pt idx="29">
                  <c:v>9.800000000000024E-3</c:v>
                </c:pt>
                <c:pt idx="30">
                  <c:v>0</c:v>
                </c:pt>
                <c:pt idx="31">
                  <c:v>1.7500000000000022E-2</c:v>
                </c:pt>
                <c:pt idx="32">
                  <c:v>0</c:v>
                </c:pt>
                <c:pt idx="33">
                  <c:v>0</c:v>
                </c:pt>
                <c:pt idx="34">
                  <c:v>3.4900000000000031E-3</c:v>
                </c:pt>
                <c:pt idx="35">
                  <c:v>4.6231168831168835E-3</c:v>
                </c:pt>
                <c:pt idx="36">
                  <c:v>6.9800000000000122E-3</c:v>
                </c:pt>
                <c:pt idx="37">
                  <c:v>1.3960000000000023E-2</c:v>
                </c:pt>
                <c:pt idx="38">
                  <c:v>1.0809363745498202E-2</c:v>
                </c:pt>
                <c:pt idx="39">
                  <c:v>6.9800000000000122E-3</c:v>
                </c:pt>
                <c:pt idx="40">
                  <c:v>1.9815789473684221E-2</c:v>
                </c:pt>
                <c:pt idx="41">
                  <c:v>2.5100000000000004E-2</c:v>
                </c:pt>
              </c:numCache>
            </c:numRef>
          </c:val>
          <c:smooth val="1"/>
        </c:ser>
        <c:ser>
          <c:idx val="2"/>
          <c:order val="2"/>
          <c:tx>
            <c:strRef>
              <c:f>Research!$K$1</c:f>
              <c:strCache>
                <c:ptCount val="1"/>
                <c:pt idx="0">
                  <c:v>Walmart</c:v>
                </c:pt>
              </c:strCache>
            </c:strRef>
          </c:tx>
          <c:spPr>
            <a:ln w="19050"/>
          </c:spPr>
          <c:marker>
            <c:symbol val="none"/>
          </c:marker>
          <c:val>
            <c:numRef>
              <c:f>Research!$K$2:$K$43</c:f>
              <c:numCache>
                <c:formatCode>0.0%</c:formatCode>
                <c:ptCount val="42"/>
                <c:pt idx="0">
                  <c:v>4.7445517241379312E-2</c:v>
                </c:pt>
                <c:pt idx="1">
                  <c:v>1.5428571428571446E-2</c:v>
                </c:pt>
                <c:pt idx="2">
                  <c:v>9.2571428571428735E-3</c:v>
                </c:pt>
                <c:pt idx="3">
                  <c:v>1.3500000000000015E-2</c:v>
                </c:pt>
                <c:pt idx="4">
                  <c:v>8.1000000000000048E-3</c:v>
                </c:pt>
                <c:pt idx="5">
                  <c:v>2.0454545454545479E-2</c:v>
                </c:pt>
                <c:pt idx="6">
                  <c:v>9.2571428571428735E-3</c:v>
                </c:pt>
                <c:pt idx="7">
                  <c:v>1.8900000000000024E-2</c:v>
                </c:pt>
                <c:pt idx="8">
                  <c:v>1.0285714285714299E-2</c:v>
                </c:pt>
                <c:pt idx="9">
                  <c:v>7.7142857142857195E-3</c:v>
                </c:pt>
                <c:pt idx="10">
                  <c:v>7.7142857142857195E-3</c:v>
                </c:pt>
                <c:pt idx="11">
                  <c:v>0</c:v>
                </c:pt>
                <c:pt idx="12">
                  <c:v>8.1000000000000048E-3</c:v>
                </c:pt>
                <c:pt idx="13">
                  <c:v>1.0799999999999994E-2</c:v>
                </c:pt>
                <c:pt idx="14">
                  <c:v>4.0500000000000008E-2</c:v>
                </c:pt>
                <c:pt idx="15">
                  <c:v>3.0000000000000016E-2</c:v>
                </c:pt>
                <c:pt idx="16">
                  <c:v>2.1512137553780404E-6</c:v>
                </c:pt>
                <c:pt idx="17">
                  <c:v>1.7414587543536514E-6</c:v>
                </c:pt>
                <c:pt idx="18">
                  <c:v>2.2500000000000006E-2</c:v>
                </c:pt>
                <c:pt idx="19">
                  <c:v>0</c:v>
                </c:pt>
                <c:pt idx="20">
                  <c:v>2.2500000000000034E-2</c:v>
                </c:pt>
                <c:pt idx="21">
                  <c:v>3.7500000000000006E-2</c:v>
                </c:pt>
                <c:pt idx="22">
                  <c:v>6.1363636363636535E-4</c:v>
                </c:pt>
                <c:pt idx="23">
                  <c:v>0</c:v>
                </c:pt>
                <c:pt idx="24">
                  <c:v>3.0000000000000016E-2</c:v>
                </c:pt>
                <c:pt idx="25">
                  <c:v>3.0000000000000016E-2</c:v>
                </c:pt>
                <c:pt idx="26">
                  <c:v>1.7142857142857175E-2</c:v>
                </c:pt>
                <c:pt idx="27">
                  <c:v>2.0000000000000011E-2</c:v>
                </c:pt>
                <c:pt idx="28">
                  <c:v>4.0000000000000022E-2</c:v>
                </c:pt>
                <c:pt idx="29">
                  <c:v>0</c:v>
                </c:pt>
                <c:pt idx="30">
                  <c:v>0</c:v>
                </c:pt>
                <c:pt idx="31">
                  <c:v>1.4520547945205485E-2</c:v>
                </c:pt>
                <c:pt idx="32">
                  <c:v>0</c:v>
                </c:pt>
                <c:pt idx="33">
                  <c:v>0</c:v>
                </c:pt>
                <c:pt idx="34">
                  <c:v>3.4900000000000031E-3</c:v>
                </c:pt>
                <c:pt idx="35">
                  <c:v>6.9800000000000122E-3</c:v>
                </c:pt>
                <c:pt idx="36">
                  <c:v>5.9828571428571509E-3</c:v>
                </c:pt>
                <c:pt idx="37">
                  <c:v>0</c:v>
                </c:pt>
                <c:pt idx="38">
                  <c:v>1.7450000000000004E-2</c:v>
                </c:pt>
                <c:pt idx="39">
                  <c:v>6.9800000000000122E-3</c:v>
                </c:pt>
                <c:pt idx="40">
                  <c:v>1.8494736842105265E-2</c:v>
                </c:pt>
                <c:pt idx="41">
                  <c:v>2.5100000000000004E-2</c:v>
                </c:pt>
              </c:numCache>
            </c:numRef>
          </c:val>
          <c:smooth val="1"/>
        </c:ser>
        <c:hiLowLines>
          <c:spPr>
            <a:ln>
              <a:solidFill>
                <a:srgbClr val="C00000"/>
              </a:solidFill>
              <a:prstDash val="sysDash"/>
            </a:ln>
          </c:spPr>
        </c:hiLowLines>
        <c:marker val="1"/>
        <c:axId val="68731264"/>
        <c:axId val="68732800"/>
      </c:lineChart>
      <c:catAx>
        <c:axId val="68731264"/>
        <c:scaling>
          <c:orientation val="minMax"/>
        </c:scaling>
        <c:axPos val="b"/>
        <c:majorGridlines>
          <c:spPr>
            <a:ln w="3175">
              <a:solidFill>
                <a:schemeClr val="bg1">
                  <a:lumMod val="85000"/>
                </a:schemeClr>
              </a:solidFill>
            </a:ln>
          </c:spPr>
        </c:majorGridlines>
        <c:tickLblPos val="nextTo"/>
        <c:txPr>
          <a:bodyPr rot="-5400000" vert="horz" anchor="ctr" anchorCtr="1"/>
          <a:lstStyle/>
          <a:p>
            <a:pPr>
              <a:defRPr b="1">
                <a:solidFill>
                  <a:schemeClr val="bg1">
                    <a:lumMod val="65000"/>
                  </a:schemeClr>
                </a:solidFill>
              </a:defRPr>
            </a:pPr>
            <a:endParaRPr lang="en-US"/>
          </a:p>
        </c:txPr>
        <c:crossAx val="68732800"/>
        <c:crosses val="autoZero"/>
        <c:auto val="1"/>
        <c:lblAlgn val="ctr"/>
        <c:lblOffset val="100"/>
      </c:catAx>
      <c:valAx>
        <c:axId val="68732800"/>
        <c:scaling>
          <c:orientation val="minMax"/>
          <c:min val="0"/>
        </c:scaling>
        <c:axPos val="l"/>
        <c:majorGridlines>
          <c:spPr>
            <a:ln w="3175">
              <a:solidFill>
                <a:sysClr val="window" lastClr="FFFFFF">
                  <a:lumMod val="85000"/>
                </a:sysClr>
              </a:solidFill>
            </a:ln>
          </c:spPr>
        </c:majorGridlines>
        <c:numFmt formatCode="0.0%" sourceLinked="1"/>
        <c:tickLblPos val="nextTo"/>
        <c:txPr>
          <a:bodyPr/>
          <a:lstStyle/>
          <a:p>
            <a:pPr>
              <a:defRPr b="1">
                <a:solidFill>
                  <a:schemeClr val="bg1">
                    <a:lumMod val="65000"/>
                  </a:schemeClr>
                </a:solidFill>
              </a:defRPr>
            </a:pPr>
            <a:endParaRPr lang="en-US"/>
          </a:p>
        </c:txPr>
        <c:crossAx val="68731264"/>
        <c:crosses val="autoZero"/>
        <c:crossBetween val="between"/>
      </c:valAx>
    </c:plotArea>
    <c:legend>
      <c:legendPos val="t"/>
      <c:layout/>
    </c:legend>
    <c:plotVisOnly val="1"/>
    <c:dispBlanksAs val="gap"/>
  </c:chart>
  <c:spPr>
    <a:solidFill>
      <a:sysClr val="window" lastClr="FFFFFF"/>
    </a:solidFill>
    <a:ln w="3175">
      <a:solidFill>
        <a:sysClr val="window" lastClr="FFFFFF">
          <a:lumMod val="75000"/>
        </a:sysClr>
      </a:solidFill>
    </a:ln>
    <a:effectLst>
      <a:outerShdw blurRad="50800" dist="38100" dir="2700000" algn="tl" rotWithShape="0">
        <a:prstClr val="black">
          <a:alpha val="23000"/>
        </a:prstClr>
      </a:outerShdw>
    </a:effectLst>
  </c:spPr>
  <c:externalData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drawing1.xml><?xml version="1.0" encoding="utf-8"?>
<c:userShapes xmlns:c="http://schemas.openxmlformats.org/drawingml/2006/chart">
  <cdr:relSizeAnchor xmlns:cdr="http://schemas.openxmlformats.org/drawingml/2006/chartDrawing">
    <cdr:from>
      <cdr:x>0.71311</cdr:x>
      <cdr:y>0.18291</cdr:y>
    </cdr:from>
    <cdr:to>
      <cdr:x>0.72951</cdr:x>
      <cdr:y>0.56094</cdr:y>
    </cdr:to>
    <cdr:sp macro="" textlink="">
      <cdr:nvSpPr>
        <cdr:cNvPr id="4" name="Down Arrow 3"/>
        <cdr:cNvSpPr/>
      </cdr:nvSpPr>
      <cdr:spPr>
        <a:xfrm xmlns:a="http://schemas.openxmlformats.org/drawingml/2006/main">
          <a:off x="6264696" y="1080120"/>
          <a:ext cx="144016" cy="2232248"/>
        </a:xfrm>
        <a:prstGeom xmlns:a="http://schemas.openxmlformats.org/drawingml/2006/main" prst="downArrow">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2EBB5E-B414-714B-9D93-39D36D4A6B17}" type="datetimeFigureOut">
              <a:rPr lang="en-US" smtClean="0"/>
              <a:pPr/>
              <a:t>10/22/2013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6D09D7-70F1-6F4D-8F94-BD629F13B89F}" type="slidenum">
              <a:rPr lang="en-US" smtClean="0"/>
              <a:pPr/>
              <a:t>‹#›</a:t>
            </a:fld>
            <a:endParaRPr lang="en-US" dirty="0"/>
          </a:p>
        </p:txBody>
      </p:sp>
    </p:spTree>
    <p:extLst>
      <p:ext uri="{BB962C8B-B14F-4D97-AF65-F5344CB8AC3E}">
        <p14:creationId xmlns="" xmlns:p14="http://schemas.microsoft.com/office/powerpoint/2010/main" val="423742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E2328F-ECA9-469C-A397-170915D44BC0}" type="datetimeFigureOut">
              <a:rPr lang="en-US" smtClean="0"/>
              <a:pPr/>
              <a:t>10/22/2013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FD88BD-4BD1-4269-9727-5F305D9B51FA}" type="slidenum">
              <a:rPr lang="en-US" smtClean="0"/>
              <a:pPr/>
              <a:t>‹#›</a:t>
            </a:fld>
            <a:endParaRPr lang="en-US" dirty="0"/>
          </a:p>
        </p:txBody>
      </p:sp>
    </p:spTree>
    <p:extLst>
      <p:ext uri="{BB962C8B-B14F-4D97-AF65-F5344CB8AC3E}">
        <p14:creationId xmlns="" xmlns:p14="http://schemas.microsoft.com/office/powerpoint/2010/main" val="158753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amazon.com/Jabra-EASYGO-Bluetooth-Headset-Packaging/dp/B0042X8XJ6" TargetMode="External"/><Relationship Id="rId7" Type="http://schemas.openxmlformats.org/officeDocument/2006/relationships/hyperlink" Target="http://www.officedepot.com/a/products/193129/Jabra-EASYGO-Earse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officemax.com/technology/wireless-phone-accessories/bluetooth-headsets/product-prod4090150?R=23391198&amp;ssp=true&amp;useSessionResults=false&amp;searchTerm=amFicmEgZWFzeWdvIGJsdWV0b290aCBoZWFkc2V0&amp;csRedirectSearchString=jabra%20easygo%20bluetooth%20headset&amp;csSearchTag=true&amp;csRedirectSearchResultCount=1" TargetMode="External"/><Relationship Id="rId5" Type="http://schemas.openxmlformats.org/officeDocument/2006/relationships/hyperlink" Target="http://www.staples.com/Jabra-Easy-Go-Bluetooth-Headset/product_923681" TargetMode="External"/><Relationship Id="rId4" Type="http://schemas.openxmlformats.org/officeDocument/2006/relationships/hyperlink" Target="http://www.sears.com/jabra-easygo-universal-bluetooth-174-mono-headset/p-00303250000P?prdNo=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D88BD-4BD1-4269-9727-5F305D9B51FA}" type="slidenum">
              <a:rPr lang="en-US" smtClean="0"/>
              <a:pPr/>
              <a:t>9</a:t>
            </a:fld>
            <a:endParaRPr lang="en-US" dirty="0"/>
          </a:p>
        </p:txBody>
      </p:sp>
    </p:spTree>
    <p:extLst>
      <p:ext uri="{BB962C8B-B14F-4D97-AF65-F5344CB8AC3E}">
        <p14:creationId xmlns:p14="http://schemas.microsoft.com/office/powerpoint/2010/main" xmlns="" val="377490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http://www.amazon.com/Jabra-EASYGO-Bluetooth-Headset-Packaging/dp/B0042X8XJ6</a:t>
            </a:r>
            <a:endParaRPr lang="en-US" dirty="0" smtClean="0"/>
          </a:p>
          <a:p>
            <a:r>
              <a:rPr lang="en-US" dirty="0" smtClean="0">
                <a:hlinkClick r:id="rId4"/>
              </a:rPr>
              <a:t>http://www.sears.com/jabra-easygo-universal-bluetooth-174-mono-headset/p-00303250000P?prdNo=9</a:t>
            </a:r>
            <a:endParaRPr lang="en-US" dirty="0" smtClean="0"/>
          </a:p>
          <a:p>
            <a:endParaRPr lang="en-US" dirty="0" smtClean="0"/>
          </a:p>
          <a:p>
            <a:r>
              <a:rPr lang="en-US" dirty="0" smtClean="0">
                <a:hlinkClick r:id="rId5"/>
              </a:rPr>
              <a:t>http://www.staples.com/Jabra-Easy-Go-Bluetooth-Headset/product_923681</a:t>
            </a:r>
            <a:endParaRPr lang="en-US" dirty="0" smtClean="0"/>
          </a:p>
          <a:p>
            <a:r>
              <a:rPr lang="en-US" dirty="0" smtClean="0">
                <a:hlinkClick r:id="rId6"/>
              </a:rPr>
              <a:t>http://www.officemax.com/technology/wireless-phone-accessories/bluetooth-headsets/product-prod4090150?R=23391198&amp;ssp=true&amp;useSessionResults=false&amp;searchTerm=amFicmEgZWFzeWdvIGJsdWV0b290aCBoZWFkc2V0&amp;csRedirectSearchString=jabra%20easygo%20bluetooth%20headset&amp;csSearchTag=true&amp;csRedirectSearchResultCount=1</a:t>
            </a:r>
            <a:endParaRPr lang="en-US" dirty="0" smtClean="0"/>
          </a:p>
          <a:p>
            <a:endParaRPr lang="en-US" dirty="0" smtClean="0"/>
          </a:p>
          <a:p>
            <a:r>
              <a:rPr lang="en-US" dirty="0" smtClean="0">
                <a:hlinkClick r:id="rId7"/>
              </a:rPr>
              <a:t>http://www.officedepot.com/a/products/193129/Jabra-EASYGO-Earset/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BFD88BD-4BD1-4269-9727-5F305D9B51FA}"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693987"/>
            <a:ext cx="9144000" cy="1470025"/>
          </a:xfrm>
        </p:spPr>
        <p:txBody>
          <a:bodyPr/>
          <a:lstStyle>
            <a:lvl1pPr>
              <a:defRPr>
                <a:latin typeface="Myriad Pro Light" pitchFamily="34" charset="0"/>
              </a:defRPr>
            </a:lvl1pPr>
          </a:lstStyle>
          <a:p>
            <a:r>
              <a:rPr lang="en-US" dirty="0" smtClean="0"/>
              <a:t>Click to edit Master title style</a:t>
            </a:r>
            <a:endParaRPr lang="en-IN" dirty="0"/>
          </a:p>
        </p:txBody>
      </p:sp>
      <p:sp>
        <p:nvSpPr>
          <p:cNvPr id="3" name="Subtitle 2"/>
          <p:cNvSpPr>
            <a:spLocks noGrp="1"/>
          </p:cNvSpPr>
          <p:nvPr>
            <p:ph type="subTitle" idx="1"/>
          </p:nvPr>
        </p:nvSpPr>
        <p:spPr>
          <a:xfrm>
            <a:off x="1475656" y="4149080"/>
            <a:ext cx="6408712" cy="648072"/>
          </a:xfrm>
        </p:spPr>
        <p:txBody>
          <a:bodyPr>
            <a:normAutofit/>
          </a:bodyPr>
          <a:lstStyle>
            <a:lvl1pPr marL="0" indent="0" algn="ctr">
              <a:buNone/>
              <a:defRPr sz="2800">
                <a:solidFill>
                  <a:schemeClr val="tx1">
                    <a:tint val="75000"/>
                  </a:schemeClr>
                </a:solidFill>
                <a:latin typeface="Myriad Pro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IN" dirty="0"/>
          </a:p>
        </p:txBody>
      </p:sp>
      <p:sp>
        <p:nvSpPr>
          <p:cNvPr id="10" name="Text Box 7"/>
          <p:cNvSpPr txBox="1">
            <a:spLocks noChangeArrowheads="1"/>
          </p:cNvSpPr>
          <p:nvPr userDrawn="1"/>
        </p:nvSpPr>
        <p:spPr bwMode="auto">
          <a:xfrm>
            <a:off x="3480594" y="6683375"/>
            <a:ext cx="2182812" cy="203200"/>
          </a:xfrm>
          <a:prstGeom prst="rect">
            <a:avLst/>
          </a:prstGeom>
          <a:noFill/>
          <a:ln>
            <a:noFill/>
          </a:ln>
          <a:extLst/>
        </p:spPr>
        <p:txBody>
          <a:bodyPr lIns="91387" tIns="45693" rIns="91387" bIns="45693">
            <a:spAutoFit/>
          </a:bodyPr>
          <a:lstStyle>
            <a:lvl1pPr eaLnBrk="0" hangingPunct="0">
              <a:defRPr sz="1000" b="1">
                <a:solidFill>
                  <a:schemeClr val="tx1"/>
                </a:solidFill>
                <a:latin typeface="Tahoma" charset="0"/>
                <a:ea typeface="ＭＳ Ｐゴシック" charset="0"/>
                <a:cs typeface="ＭＳ Ｐゴシック" charset="0"/>
              </a:defRPr>
            </a:lvl1pPr>
            <a:lvl2pPr marL="742950" indent="-285750" eaLnBrk="0" hangingPunct="0">
              <a:defRPr sz="1000" b="1">
                <a:solidFill>
                  <a:schemeClr val="tx1"/>
                </a:solidFill>
                <a:latin typeface="Tahoma" charset="0"/>
                <a:ea typeface="ＭＳ Ｐゴシック" charset="0"/>
              </a:defRPr>
            </a:lvl2pPr>
            <a:lvl3pPr marL="1143000" indent="-228600" eaLnBrk="0" hangingPunct="0">
              <a:defRPr sz="1000" b="1">
                <a:solidFill>
                  <a:schemeClr val="tx1"/>
                </a:solidFill>
                <a:latin typeface="Tahoma" charset="0"/>
                <a:ea typeface="ＭＳ Ｐゴシック" charset="0"/>
              </a:defRPr>
            </a:lvl3pPr>
            <a:lvl4pPr marL="1600200" indent="-228600" eaLnBrk="0" hangingPunct="0">
              <a:defRPr sz="1000" b="1">
                <a:solidFill>
                  <a:schemeClr val="tx1"/>
                </a:solidFill>
                <a:latin typeface="Tahoma" charset="0"/>
                <a:ea typeface="ＭＳ Ｐゴシック" charset="0"/>
              </a:defRPr>
            </a:lvl4pPr>
            <a:lvl5pPr marL="2057400" indent="-228600" eaLnBrk="0" hangingPunct="0">
              <a:defRPr sz="1000" b="1">
                <a:solidFill>
                  <a:schemeClr val="tx1"/>
                </a:solidFill>
                <a:latin typeface="Tahoma" charset="0"/>
                <a:ea typeface="ＭＳ Ｐゴシック" charset="0"/>
              </a:defRPr>
            </a:lvl5pPr>
            <a:lvl6pPr marL="2514600" indent="-228600" eaLnBrk="0" fontAlgn="base" hangingPunct="0">
              <a:spcBef>
                <a:spcPct val="0"/>
              </a:spcBef>
              <a:spcAft>
                <a:spcPct val="0"/>
              </a:spcAft>
              <a:defRPr sz="1000" b="1">
                <a:solidFill>
                  <a:schemeClr val="tx1"/>
                </a:solidFill>
                <a:latin typeface="Tahoma" charset="0"/>
                <a:ea typeface="ＭＳ Ｐゴシック" charset="0"/>
              </a:defRPr>
            </a:lvl6pPr>
            <a:lvl7pPr marL="2971800" indent="-228600" eaLnBrk="0" fontAlgn="base" hangingPunct="0">
              <a:spcBef>
                <a:spcPct val="0"/>
              </a:spcBef>
              <a:spcAft>
                <a:spcPct val="0"/>
              </a:spcAft>
              <a:defRPr sz="1000" b="1">
                <a:solidFill>
                  <a:schemeClr val="tx1"/>
                </a:solidFill>
                <a:latin typeface="Tahoma" charset="0"/>
                <a:ea typeface="ＭＳ Ｐゴシック" charset="0"/>
              </a:defRPr>
            </a:lvl7pPr>
            <a:lvl8pPr marL="3429000" indent="-228600" eaLnBrk="0" fontAlgn="base" hangingPunct="0">
              <a:spcBef>
                <a:spcPct val="0"/>
              </a:spcBef>
              <a:spcAft>
                <a:spcPct val="0"/>
              </a:spcAft>
              <a:defRPr sz="1000" b="1">
                <a:solidFill>
                  <a:schemeClr val="tx1"/>
                </a:solidFill>
                <a:latin typeface="Tahoma" charset="0"/>
                <a:ea typeface="ＭＳ Ｐゴシック" charset="0"/>
              </a:defRPr>
            </a:lvl8pPr>
            <a:lvl9pPr marL="3886200" indent="-228600" eaLnBrk="0" fontAlgn="base" hangingPunct="0">
              <a:spcBef>
                <a:spcPct val="0"/>
              </a:spcBef>
              <a:spcAft>
                <a:spcPct val="0"/>
              </a:spcAft>
              <a:defRPr sz="1000" b="1">
                <a:solidFill>
                  <a:schemeClr val="tx1"/>
                </a:solidFill>
                <a:latin typeface="Tahoma" charset="0"/>
                <a:ea typeface="ＭＳ Ｐゴシック" charset="0"/>
              </a:defRPr>
            </a:lvl9pPr>
          </a:lstStyle>
          <a:p>
            <a:pPr algn="ctr" eaLnBrk="1" hangingPunct="1">
              <a:lnSpc>
                <a:spcPct val="90000"/>
              </a:lnSpc>
              <a:defRPr/>
            </a:pPr>
            <a:r>
              <a:rPr lang="en-US" sz="800" b="0" dirty="0" smtClean="0"/>
              <a:t>Private &amp; Confidential</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120377B-C05A-4125-84E9-CF0035C0657C}" type="slidenum">
              <a:rPr lang="en-IN" smtClean="0"/>
              <a:pPr/>
              <a:t>‹#›</a:t>
            </a:fld>
            <a:endParaRPr lang="en-IN" dirty="0"/>
          </a:p>
        </p:txBody>
      </p:sp>
      <p:sp>
        <p:nvSpPr>
          <p:cNvPr id="7"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8" name="Picture 7"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120377B-C05A-4125-84E9-CF0035C0657C}" type="slidenum">
              <a:rPr lang="en-IN" smtClean="0"/>
              <a:pPr/>
              <a:t>‹#›</a:t>
            </a:fld>
            <a:endParaRPr lang="en-IN" dirty="0"/>
          </a:p>
        </p:txBody>
      </p:sp>
      <p:sp>
        <p:nvSpPr>
          <p:cNvPr id="7"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8" name="Picture 7"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693987"/>
            <a:ext cx="9144000" cy="1470025"/>
          </a:xfrm>
        </p:spPr>
        <p:txBody>
          <a:bodyPr/>
          <a:lstStyle>
            <a:lvl1pPr>
              <a:defRPr>
                <a:latin typeface="Myriad Pro Light" pitchFamily="34" charset="0"/>
              </a:defRPr>
            </a:lvl1pPr>
          </a:lstStyle>
          <a:p>
            <a:r>
              <a:rPr lang="en-US" dirty="0" smtClean="0"/>
              <a:t>Click to edit Master title style</a:t>
            </a:r>
            <a:endParaRPr lang="en-IN" dirty="0"/>
          </a:p>
        </p:txBody>
      </p:sp>
      <p:sp>
        <p:nvSpPr>
          <p:cNvPr id="3" name="Subtitle 2"/>
          <p:cNvSpPr>
            <a:spLocks noGrp="1"/>
          </p:cNvSpPr>
          <p:nvPr>
            <p:ph type="subTitle" idx="1"/>
          </p:nvPr>
        </p:nvSpPr>
        <p:spPr>
          <a:xfrm>
            <a:off x="1475656" y="4149080"/>
            <a:ext cx="6408712" cy="648072"/>
          </a:xfrm>
        </p:spPr>
        <p:txBody>
          <a:bodyPr>
            <a:normAutofit/>
          </a:bodyPr>
          <a:lstStyle>
            <a:lvl1pPr marL="0" indent="0" algn="ctr">
              <a:buNone/>
              <a:defRPr sz="2800">
                <a:solidFill>
                  <a:schemeClr val="tx1">
                    <a:tint val="75000"/>
                  </a:schemeClr>
                </a:solidFill>
                <a:latin typeface="Myriad Pro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IN" dirty="0"/>
          </a:p>
        </p:txBody>
      </p:sp>
      <p:sp>
        <p:nvSpPr>
          <p:cNvPr id="10" name="Text Box 7"/>
          <p:cNvSpPr txBox="1">
            <a:spLocks noChangeArrowheads="1"/>
          </p:cNvSpPr>
          <p:nvPr userDrawn="1"/>
        </p:nvSpPr>
        <p:spPr bwMode="auto">
          <a:xfrm>
            <a:off x="3480594" y="6683375"/>
            <a:ext cx="2182812" cy="203200"/>
          </a:xfrm>
          <a:prstGeom prst="rect">
            <a:avLst/>
          </a:prstGeom>
          <a:noFill/>
          <a:ln>
            <a:noFill/>
          </a:ln>
          <a:extLst/>
        </p:spPr>
        <p:txBody>
          <a:bodyPr lIns="91387" tIns="45693" rIns="91387" bIns="45693">
            <a:spAutoFit/>
          </a:bodyPr>
          <a:lstStyle>
            <a:lvl1pPr eaLnBrk="0" hangingPunct="0">
              <a:defRPr sz="1000" b="1">
                <a:solidFill>
                  <a:schemeClr val="tx1"/>
                </a:solidFill>
                <a:latin typeface="Tahoma" charset="0"/>
                <a:ea typeface="ＭＳ Ｐゴシック" charset="0"/>
                <a:cs typeface="ＭＳ Ｐゴシック" charset="0"/>
              </a:defRPr>
            </a:lvl1pPr>
            <a:lvl2pPr marL="742950" indent="-285750" eaLnBrk="0" hangingPunct="0">
              <a:defRPr sz="1000" b="1">
                <a:solidFill>
                  <a:schemeClr val="tx1"/>
                </a:solidFill>
                <a:latin typeface="Tahoma" charset="0"/>
                <a:ea typeface="ＭＳ Ｐゴシック" charset="0"/>
              </a:defRPr>
            </a:lvl2pPr>
            <a:lvl3pPr marL="1143000" indent="-228600" eaLnBrk="0" hangingPunct="0">
              <a:defRPr sz="1000" b="1">
                <a:solidFill>
                  <a:schemeClr val="tx1"/>
                </a:solidFill>
                <a:latin typeface="Tahoma" charset="0"/>
                <a:ea typeface="ＭＳ Ｐゴシック" charset="0"/>
              </a:defRPr>
            </a:lvl3pPr>
            <a:lvl4pPr marL="1600200" indent="-228600" eaLnBrk="0" hangingPunct="0">
              <a:defRPr sz="1000" b="1">
                <a:solidFill>
                  <a:schemeClr val="tx1"/>
                </a:solidFill>
                <a:latin typeface="Tahoma" charset="0"/>
                <a:ea typeface="ＭＳ Ｐゴシック" charset="0"/>
              </a:defRPr>
            </a:lvl4pPr>
            <a:lvl5pPr marL="2057400" indent="-228600" eaLnBrk="0" hangingPunct="0">
              <a:defRPr sz="1000" b="1">
                <a:solidFill>
                  <a:schemeClr val="tx1"/>
                </a:solidFill>
                <a:latin typeface="Tahoma" charset="0"/>
                <a:ea typeface="ＭＳ Ｐゴシック" charset="0"/>
              </a:defRPr>
            </a:lvl5pPr>
            <a:lvl6pPr marL="2514600" indent="-228600" eaLnBrk="0" fontAlgn="base" hangingPunct="0">
              <a:spcBef>
                <a:spcPct val="0"/>
              </a:spcBef>
              <a:spcAft>
                <a:spcPct val="0"/>
              </a:spcAft>
              <a:defRPr sz="1000" b="1">
                <a:solidFill>
                  <a:schemeClr val="tx1"/>
                </a:solidFill>
                <a:latin typeface="Tahoma" charset="0"/>
                <a:ea typeface="ＭＳ Ｐゴシック" charset="0"/>
              </a:defRPr>
            </a:lvl6pPr>
            <a:lvl7pPr marL="2971800" indent="-228600" eaLnBrk="0" fontAlgn="base" hangingPunct="0">
              <a:spcBef>
                <a:spcPct val="0"/>
              </a:spcBef>
              <a:spcAft>
                <a:spcPct val="0"/>
              </a:spcAft>
              <a:defRPr sz="1000" b="1">
                <a:solidFill>
                  <a:schemeClr val="tx1"/>
                </a:solidFill>
                <a:latin typeface="Tahoma" charset="0"/>
                <a:ea typeface="ＭＳ Ｐゴシック" charset="0"/>
              </a:defRPr>
            </a:lvl7pPr>
            <a:lvl8pPr marL="3429000" indent="-228600" eaLnBrk="0" fontAlgn="base" hangingPunct="0">
              <a:spcBef>
                <a:spcPct val="0"/>
              </a:spcBef>
              <a:spcAft>
                <a:spcPct val="0"/>
              </a:spcAft>
              <a:defRPr sz="1000" b="1">
                <a:solidFill>
                  <a:schemeClr val="tx1"/>
                </a:solidFill>
                <a:latin typeface="Tahoma" charset="0"/>
                <a:ea typeface="ＭＳ Ｐゴシック" charset="0"/>
              </a:defRPr>
            </a:lvl8pPr>
            <a:lvl9pPr marL="3886200" indent="-228600" eaLnBrk="0" fontAlgn="base" hangingPunct="0">
              <a:spcBef>
                <a:spcPct val="0"/>
              </a:spcBef>
              <a:spcAft>
                <a:spcPct val="0"/>
              </a:spcAft>
              <a:defRPr sz="1000" b="1">
                <a:solidFill>
                  <a:schemeClr val="tx1"/>
                </a:solidFill>
                <a:latin typeface="Tahoma" charset="0"/>
                <a:ea typeface="ＭＳ Ｐゴシック" charset="0"/>
              </a:defRPr>
            </a:lvl9pPr>
          </a:lstStyle>
          <a:p>
            <a:pPr algn="ctr" eaLnBrk="1" hangingPunct="1">
              <a:lnSpc>
                <a:spcPct val="90000"/>
              </a:lnSpc>
              <a:defRPr/>
            </a:pPr>
            <a:r>
              <a:rPr lang="en-US" sz="800" b="0" dirty="0" smtClean="0">
                <a:solidFill>
                  <a:prstClr val="black"/>
                </a:solidFill>
              </a:rPr>
              <a:t>Private &amp; Confidential</a:t>
            </a:r>
          </a:p>
        </p:txBody>
      </p:sp>
      <p:pic>
        <p:nvPicPr>
          <p:cNvPr id="7" name="Picture 6" descr="ugam solutions logo.png"/>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6951252" y="116632"/>
            <a:ext cx="2157252" cy="623206"/>
          </a:xfrm>
          <a:prstGeom prst="rect">
            <a:avLst/>
          </a:prstGeom>
        </p:spPr>
      </p:pic>
    </p:spTree>
    <p:extLst>
      <p:ext uri="{BB962C8B-B14F-4D97-AF65-F5344CB8AC3E}">
        <p14:creationId xmlns="" xmlns:p14="http://schemas.microsoft.com/office/powerpoint/2010/main" val="3371427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lvl1pPr algn="l">
              <a:defRPr sz="4000">
                <a:latin typeface="Myriad Pro Light" pitchFamily="34" charset="0"/>
              </a:defRPr>
            </a:lvl1pPr>
          </a:lstStyle>
          <a:p>
            <a:r>
              <a:rPr lang="en-US" dirty="0" smtClean="0"/>
              <a:t>Click to edit Master title style</a:t>
            </a:r>
            <a:endParaRPr lang="en-IN" dirty="0"/>
          </a:p>
        </p:txBody>
      </p:sp>
      <p:sp>
        <p:nvSpPr>
          <p:cNvPr id="3" name="Content Placeholder 2"/>
          <p:cNvSpPr>
            <a:spLocks noGrp="1"/>
          </p:cNvSpPr>
          <p:nvPr>
            <p:ph idx="1"/>
          </p:nvPr>
        </p:nvSpPr>
        <p:spPr>
          <a:xfrm>
            <a:off x="0" y="1412776"/>
            <a:ext cx="9144000" cy="4525963"/>
          </a:xfrm>
        </p:spPr>
        <p:txBody>
          <a:bodyPr/>
          <a:lstStyle>
            <a:lvl1pPr>
              <a:defRPr>
                <a:latin typeface="Myriad Pro Light" pitchFamily="34" charset="0"/>
              </a:defRPr>
            </a:lvl1pPr>
            <a:lvl2pPr>
              <a:defRPr>
                <a:latin typeface="Myriad Pro Light" pitchFamily="34" charset="0"/>
              </a:defRPr>
            </a:lvl2pPr>
            <a:lvl3pPr>
              <a:defRPr>
                <a:latin typeface="Myriad Pro Light" pitchFamily="34" charset="0"/>
              </a:defRPr>
            </a:lvl3pPr>
            <a:lvl4pPr>
              <a:defRPr>
                <a:latin typeface="Myriad Pro Light" pitchFamily="34" charset="0"/>
              </a:defRPr>
            </a:lvl4pPr>
            <a:lvl5pPr>
              <a:defRPr>
                <a:latin typeface="Myriad Pro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
        <p:nvSpPr>
          <p:cNvPr id="7"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algn="r">
              <a:defRPr/>
            </a:pPr>
            <a:fld id="{6120377B-C05A-4125-84E9-CF0035C0657C}" type="slidenum">
              <a:rPr lang="en-IN" smtClean="0">
                <a:solidFill>
                  <a:prstClr val="black">
                    <a:tint val="75000"/>
                  </a:prstClr>
                </a:solidFill>
              </a:rPr>
              <a:pPr algn="r">
                <a:defRPr/>
              </a:pPr>
              <a:t>‹#›</a:t>
            </a:fld>
            <a:endParaRPr lang="en-IN" dirty="0" smtClean="0">
              <a:solidFill>
                <a:prstClr val="black">
                  <a:tint val="75000"/>
                </a:prstClr>
              </a:solidFill>
            </a:endParaRPr>
          </a:p>
        </p:txBody>
      </p:sp>
      <p:pic>
        <p:nvPicPr>
          <p:cNvPr id="9" name="Picture 8" descr="ugam solutions logo.png"/>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7815348" y="6469102"/>
            <a:ext cx="1293156" cy="373578"/>
          </a:xfrm>
          <a:prstGeom prst="rect">
            <a:avLst/>
          </a:prstGeom>
        </p:spPr>
      </p:pic>
    </p:spTree>
    <p:extLst>
      <p:ext uri="{BB962C8B-B14F-4D97-AF65-F5344CB8AC3E}">
        <p14:creationId xmlns="" xmlns:p14="http://schemas.microsoft.com/office/powerpoint/2010/main" val="34064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3669288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2982372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2953192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103173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1866692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151957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lvl1pPr algn="l">
              <a:defRPr sz="4000">
                <a:latin typeface="Myriad Pro Light" pitchFamily="34" charset="0"/>
              </a:defRPr>
            </a:lvl1pPr>
          </a:lstStyle>
          <a:p>
            <a:r>
              <a:rPr lang="en-US" dirty="0" smtClean="0"/>
              <a:t>Click to edit Master title style</a:t>
            </a:r>
            <a:endParaRPr lang="en-IN" dirty="0"/>
          </a:p>
        </p:txBody>
      </p:sp>
      <p:sp>
        <p:nvSpPr>
          <p:cNvPr id="3" name="Content Placeholder 2"/>
          <p:cNvSpPr>
            <a:spLocks noGrp="1"/>
          </p:cNvSpPr>
          <p:nvPr>
            <p:ph idx="1"/>
          </p:nvPr>
        </p:nvSpPr>
        <p:spPr>
          <a:xfrm>
            <a:off x="0" y="1412776"/>
            <a:ext cx="9144000" cy="4525963"/>
          </a:xfrm>
        </p:spPr>
        <p:txBody>
          <a:bodyPr/>
          <a:lstStyle>
            <a:lvl1pPr>
              <a:defRPr>
                <a:latin typeface="Myriad Pro Light" pitchFamily="34" charset="0"/>
              </a:defRPr>
            </a:lvl1pPr>
            <a:lvl2pPr>
              <a:defRPr>
                <a:latin typeface="Myriad Pro Light" pitchFamily="34" charset="0"/>
              </a:defRPr>
            </a:lvl2pPr>
            <a:lvl3pPr>
              <a:defRPr>
                <a:latin typeface="Myriad Pro Light" pitchFamily="34" charset="0"/>
              </a:defRPr>
            </a:lvl3pPr>
            <a:lvl4pPr>
              <a:defRPr>
                <a:latin typeface="Myriad Pro Light" pitchFamily="34" charset="0"/>
              </a:defRPr>
            </a:lvl4pPr>
            <a:lvl5pPr>
              <a:defRPr>
                <a:latin typeface="Myriad Pro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120377B-C05A-4125-84E9-CF0035C0657C}" type="slidenum">
              <a:rPr lang="en-IN" smtClean="0"/>
              <a:pPr/>
              <a:t>‹#›</a:t>
            </a:fld>
            <a:endParaRPr lang="en-IN" dirty="0"/>
          </a:p>
        </p:txBody>
      </p:sp>
      <p:sp>
        <p:nvSpPr>
          <p:cNvPr id="7"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10" name="Picture 9"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1606818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147139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2073127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Title 1"/>
          <p:cNvSpPr>
            <a:spLocks noGrp="1"/>
          </p:cNvSpPr>
          <p:nvPr>
            <p:ph type="title"/>
          </p:nvPr>
        </p:nvSpPr>
        <p:spPr>
          <a:xfrm>
            <a:off x="179512" y="5157192"/>
            <a:ext cx="8229600" cy="1700808"/>
          </a:xfrm>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
        <p:nvSpPr>
          <p:cNvPr id="6"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algn="r">
              <a:defRPr/>
            </a:pPr>
            <a:fld id="{6120377B-C05A-4125-84E9-CF0035C0657C}" type="slidenum">
              <a:rPr lang="en-IN" smtClean="0">
                <a:solidFill>
                  <a:prstClr val="black">
                    <a:tint val="75000"/>
                  </a:prstClr>
                </a:solidFill>
              </a:rPr>
              <a:pPr algn="r">
                <a:defRPr/>
              </a:pPr>
              <a:t>‹#›</a:t>
            </a:fld>
            <a:endParaRPr lang="en-IN" dirty="0" smtClean="0">
              <a:solidFill>
                <a:prstClr val="black">
                  <a:tint val="75000"/>
                </a:prstClr>
              </a:solidFill>
            </a:endParaRPr>
          </a:p>
        </p:txBody>
      </p:sp>
      <p:pic>
        <p:nvPicPr>
          <p:cNvPr id="7" name="Picture 6" descr="ugam solutions logo.png"/>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6948264" y="72008"/>
            <a:ext cx="2148538" cy="620688"/>
          </a:xfrm>
          <a:prstGeom prst="rect">
            <a:avLst/>
          </a:prstGeom>
        </p:spPr>
      </p:pic>
    </p:spTree>
    <p:extLst>
      <p:ext uri="{BB962C8B-B14F-4D97-AF65-F5344CB8AC3E}">
        <p14:creationId xmlns="" xmlns:p14="http://schemas.microsoft.com/office/powerpoint/2010/main" val="268501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120377B-C05A-4125-84E9-CF0035C0657C}" type="slidenum">
              <a:rPr lang="en-IN" smtClean="0"/>
              <a:pPr/>
              <a:t>‹#›</a:t>
            </a:fld>
            <a:endParaRPr lang="en-IN" dirty="0"/>
          </a:p>
        </p:txBody>
      </p:sp>
      <p:sp>
        <p:nvSpPr>
          <p:cNvPr id="7"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8" name="Picture 7"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120377B-C05A-4125-84E9-CF0035C0657C}" type="slidenum">
              <a:rPr lang="en-IN" smtClean="0"/>
              <a:pPr/>
              <a:t>‹#›</a:t>
            </a:fld>
            <a:endParaRPr lang="en-IN" dirty="0"/>
          </a:p>
        </p:txBody>
      </p:sp>
      <p:sp>
        <p:nvSpPr>
          <p:cNvPr id="8"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9" name="Picture 8"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120377B-C05A-4125-84E9-CF0035C0657C}" type="slidenum">
              <a:rPr lang="en-IN" smtClean="0"/>
              <a:pPr/>
              <a:t>‹#›</a:t>
            </a:fld>
            <a:endParaRPr lang="en-IN" dirty="0"/>
          </a:p>
        </p:txBody>
      </p:sp>
      <p:sp>
        <p:nvSpPr>
          <p:cNvPr id="10"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11" name="Picture 10"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120377B-C05A-4125-84E9-CF0035C0657C}" type="slidenum">
              <a:rPr lang="en-IN" smtClean="0"/>
              <a:pPr/>
              <a:t>‹#›</a:t>
            </a:fld>
            <a:endParaRPr lang="en-IN" dirty="0"/>
          </a:p>
        </p:txBody>
      </p:sp>
      <p:sp>
        <p:nvSpPr>
          <p:cNvPr id="6"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7" name="Picture 6"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120377B-C05A-4125-84E9-CF0035C0657C}" type="slidenum">
              <a:rPr lang="en-IN" smtClean="0"/>
              <a:pPr/>
              <a:t>‹#›</a:t>
            </a:fld>
            <a:endParaRPr lang="en-IN" dirty="0"/>
          </a:p>
        </p:txBody>
      </p:sp>
      <p:sp>
        <p:nvSpPr>
          <p:cNvPr id="5"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6" name="Picture 5"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120377B-C05A-4125-84E9-CF0035C0657C}" type="slidenum">
              <a:rPr lang="en-IN" smtClean="0"/>
              <a:pPr/>
              <a:t>‹#›</a:t>
            </a:fld>
            <a:endParaRPr lang="en-IN" dirty="0"/>
          </a:p>
        </p:txBody>
      </p:sp>
      <p:sp>
        <p:nvSpPr>
          <p:cNvPr id="8"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9" name="Picture 8"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7EEFE-CEE3-4942-94B3-889056B41DA3}" type="datetimeFigureOut">
              <a:rPr lang="en-IN" smtClean="0"/>
              <a:pPr/>
              <a:t>22-10-2013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120377B-C05A-4125-84E9-CF0035C0657C}" type="slidenum">
              <a:rPr lang="en-IN" smtClean="0"/>
              <a:pPr/>
              <a:t>‹#›</a:t>
            </a:fld>
            <a:endParaRPr lang="en-IN" dirty="0"/>
          </a:p>
        </p:txBody>
      </p:sp>
      <p:sp>
        <p:nvSpPr>
          <p:cNvPr id="8" name="Slide Number Placeholder 5"/>
          <p:cNvSpPr txBox="1">
            <a:spLocks/>
          </p:cNvSpPr>
          <p:nvPr userDrawn="1"/>
        </p:nvSpPr>
        <p:spPr>
          <a:xfrm>
            <a:off x="-404503" y="6623664"/>
            <a:ext cx="648072" cy="365125"/>
          </a:xfrm>
          <a:prstGeom prst="rect">
            <a:avLst/>
          </a:prstGeom>
        </p:spPr>
        <p:txBody>
          <a:bodyPr vert="horz" lIns="91440" tIns="45720" rIns="91440" bIns="45720" rtlCol="0" anchor="ctr"/>
          <a:lstStyle>
            <a:lvl1pPr>
              <a:defRPr sz="800">
                <a:latin typeface="Tahoma" pitchFamily="34" charset="0"/>
                <a:ea typeface="Tahoma" pitchFamily="34" charset="0"/>
                <a:cs typeface="Tahoma"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120377B-C05A-4125-84E9-CF0035C0657C}" type="slidenum">
              <a:rPr kumimoji="0" lang="en-IN" sz="800" b="0" i="0" u="none" strike="noStrike" kern="1200" cap="none" spc="0" normalizeH="0" baseline="0" noProof="0" smtClean="0">
                <a:ln>
                  <a:noFill/>
                </a:ln>
                <a:solidFill>
                  <a:schemeClr val="tx1">
                    <a:tint val="75000"/>
                  </a:scheme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800" b="0" i="0" u="none" strike="noStrike" kern="1200" cap="none" spc="0" normalizeH="0" baseline="0" noProof="0" dirty="0" smtClean="0">
              <a:ln>
                <a:noFill/>
              </a:ln>
              <a:solidFill>
                <a:schemeClr val="tx1">
                  <a:tint val="75000"/>
                </a:schemeClr>
              </a:solidFill>
              <a:effectLst/>
              <a:uLnTx/>
              <a:uFillTx/>
              <a:latin typeface="Tahoma" pitchFamily="34" charset="0"/>
              <a:ea typeface="Tahoma" pitchFamily="34" charset="0"/>
              <a:cs typeface="Tahoma" pitchFamily="34" charset="0"/>
            </a:endParaRPr>
          </a:p>
        </p:txBody>
      </p:sp>
      <p:pic>
        <p:nvPicPr>
          <p:cNvPr id="9" name="Picture 8" descr="ugam sol logo.bmp"/>
          <p:cNvPicPr>
            <a:picLocks noChangeAspect="1"/>
          </p:cNvPicPr>
          <p:nvPr userDrawn="1"/>
        </p:nvPicPr>
        <p:blipFill>
          <a:blip r:embed="rId2" cstate="email">
            <a:lum bright="20000"/>
            <a:extLst>
              <a:ext uri="{28A0092B-C50C-407E-A947-70E740481C1C}">
                <a14:useLocalDpi xmlns="" xmlns:a14="http://schemas.microsoft.com/office/drawing/2010/main"/>
              </a:ext>
            </a:extLst>
          </a:blip>
          <a:srcRect/>
          <a:stretch>
            <a:fillRect/>
          </a:stretch>
        </p:blipFill>
        <p:spPr>
          <a:xfrm>
            <a:off x="7913235" y="6424590"/>
            <a:ext cx="1192359" cy="40384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7EEFE-CEE3-4942-94B3-889056B41DA3}" type="datetimeFigureOut">
              <a:rPr lang="en-IN" smtClean="0"/>
              <a:pPr/>
              <a:t>22-10-2013</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0377B-C05A-4125-84E9-CF0035C0657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7EEFE-CEE3-4942-94B3-889056B41DA3}" type="datetimeFigureOut">
              <a:rPr lang="en-IN" smtClean="0">
                <a:solidFill>
                  <a:prstClr val="black">
                    <a:tint val="75000"/>
                  </a:prstClr>
                </a:solidFill>
                <a:latin typeface="Calibri"/>
              </a:rPr>
              <a:pPr/>
              <a:t>22-10-2013</a:t>
            </a:fld>
            <a:endParaRPr lang="en-IN"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0377B-C05A-4125-84E9-CF0035C0657C}" type="slidenum">
              <a:rPr lang="en-IN" smtClean="0">
                <a:solidFill>
                  <a:prstClr val="black">
                    <a:tint val="75000"/>
                  </a:prstClr>
                </a:solidFill>
                <a:latin typeface="Calibri"/>
              </a:rPr>
              <a:pPr/>
              <a:t>‹#›</a:t>
            </a:fld>
            <a:endParaRPr lang="en-IN" dirty="0">
              <a:solidFill>
                <a:prstClr val="black">
                  <a:tint val="75000"/>
                </a:prstClr>
              </a:solidFill>
              <a:latin typeface="Calibri"/>
            </a:endParaRPr>
          </a:p>
        </p:txBody>
      </p:sp>
    </p:spTree>
    <p:extLst>
      <p:ext uri="{BB962C8B-B14F-4D97-AF65-F5344CB8AC3E}">
        <p14:creationId xmlns="" xmlns:p14="http://schemas.microsoft.com/office/powerpoint/2010/main" val="393852735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9.png"/><Relationship Id="rId4" Type="http://schemas.microsoft.com/office/2007/relationships/hdphoto" Target="../media/hdphoto2.wdp"/><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9.jpeg"/><Relationship Id="rId11" Type="http://schemas.openxmlformats.org/officeDocument/2006/relationships/oleObject" Target="../embeddings/oleObject2.bin"/><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1.png"/><Relationship Id="rId9"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BEBA8EAE-BF5A-486C-A8C5-ECC9F3942E4B}">
                <a14:imgProps xmlns="" xmlns:a14="http://schemas.microsoft.com/office/drawing/2010/main">
                  <a14:imgLayer r:embed="rId3">
                    <a14:imgEffect>
                      <a14:artisticPencilSketch/>
                    </a14:imgEffect>
                  </a14:imgLayer>
                </a14:imgProps>
              </a:ext>
              <a:ext uri="{28A0092B-C50C-407E-A947-70E740481C1C}">
                <a14:useLocalDpi xmlns="" xmlns:a14="http://schemas.microsoft.com/office/drawing/2010/main"/>
              </a:ext>
            </a:extLst>
          </a:blip>
          <a:srcRect/>
          <a:stretch/>
        </p:blipFill>
        <p:spPr>
          <a:xfrm rot="10800000" flipH="1">
            <a:off x="6258504" y="4971595"/>
            <a:ext cx="1312401" cy="1880907"/>
          </a:xfrm>
          <a:prstGeom prst="rect">
            <a:avLst/>
          </a:prstGeom>
        </p:spPr>
      </p:pic>
      <p:pic>
        <p:nvPicPr>
          <p:cNvPr id="10" name="Picture 9"/>
          <p:cNvPicPr>
            <a:picLocks noChangeAspect="1"/>
          </p:cNvPicPr>
          <p:nvPr/>
        </p:nvPicPr>
        <p:blipFill rotWithShape="1">
          <a:blip r:embed="rId2" cstate="email">
            <a:extLst>
              <a:ext uri="{BEBA8EAE-BF5A-486C-A8C5-ECC9F3942E4B}">
                <a14:imgProps xmlns="" xmlns:a14="http://schemas.microsoft.com/office/drawing/2010/main">
                  <a14:imgLayer r:embed="rId4">
                    <a14:imgEffect>
                      <a14:artisticPencilSketch/>
                    </a14:imgEffect>
                  </a14:imgLayer>
                </a14:imgProps>
              </a:ext>
              <a:ext uri="{28A0092B-C50C-407E-A947-70E740481C1C}">
                <a14:useLocalDpi xmlns="" xmlns:a14="http://schemas.microsoft.com/office/drawing/2010/main"/>
              </a:ext>
            </a:extLst>
          </a:blip>
          <a:srcRect/>
          <a:stretch/>
        </p:blipFill>
        <p:spPr>
          <a:xfrm rot="10800000" flipH="1">
            <a:off x="2079918" y="4989670"/>
            <a:ext cx="1312401" cy="1880907"/>
          </a:xfrm>
          <a:prstGeom prst="rect">
            <a:avLst/>
          </a:prstGeom>
        </p:spPr>
      </p:pic>
      <p:pic>
        <p:nvPicPr>
          <p:cNvPr id="8" name="Picture 7"/>
          <p:cNvPicPr>
            <a:picLocks noChangeAspect="1"/>
          </p:cNvPicPr>
          <p:nvPr/>
        </p:nvPicPr>
        <p:blipFill rotWithShape="1">
          <a:blip r:embed="rId2" cstate="email">
            <a:extLst>
              <a:ext uri="{BEBA8EAE-BF5A-486C-A8C5-ECC9F3942E4B}">
                <a14:imgProps xmlns="" xmlns:a14="http://schemas.microsoft.com/office/drawing/2010/main">
                  <a14:imgLayer r:embed="rId4">
                    <a14:imgEffect>
                      <a14:artisticPencilSketch/>
                    </a14:imgEffect>
                  </a14:imgLayer>
                </a14:imgProps>
              </a:ext>
              <a:ext uri="{28A0092B-C50C-407E-A947-70E740481C1C}">
                <a14:useLocalDpi xmlns="" xmlns:a14="http://schemas.microsoft.com/office/drawing/2010/main"/>
              </a:ext>
            </a:extLst>
          </a:blip>
          <a:srcRect/>
          <a:stretch/>
        </p:blipFill>
        <p:spPr>
          <a:xfrm>
            <a:off x="2411761" y="10955"/>
            <a:ext cx="1511724" cy="1880907"/>
          </a:xfrm>
          <a:prstGeom prst="rect">
            <a:avLst/>
          </a:prstGeom>
        </p:spPr>
      </p:pic>
      <p:sp>
        <p:nvSpPr>
          <p:cNvPr id="5" name="Text Box 7"/>
          <p:cNvSpPr txBox="1">
            <a:spLocks noChangeArrowheads="1"/>
          </p:cNvSpPr>
          <p:nvPr/>
        </p:nvSpPr>
        <p:spPr bwMode="auto">
          <a:xfrm>
            <a:off x="3480594" y="6683375"/>
            <a:ext cx="2182812" cy="203200"/>
          </a:xfrm>
          <a:prstGeom prst="rect">
            <a:avLst/>
          </a:prstGeom>
          <a:noFill/>
          <a:ln>
            <a:noFill/>
          </a:ln>
          <a:extLst/>
        </p:spPr>
        <p:txBody>
          <a:bodyPr lIns="91387" tIns="45693" rIns="91387" bIns="45693">
            <a:spAutoFit/>
          </a:bodyPr>
          <a:lstStyle>
            <a:lvl1pPr eaLnBrk="0" hangingPunct="0">
              <a:defRPr sz="1000" b="1">
                <a:solidFill>
                  <a:schemeClr val="tx1"/>
                </a:solidFill>
                <a:latin typeface="Tahoma" charset="0"/>
                <a:ea typeface="ＭＳ Ｐゴシック" charset="0"/>
                <a:cs typeface="ＭＳ Ｐゴシック" charset="0"/>
              </a:defRPr>
            </a:lvl1pPr>
            <a:lvl2pPr marL="742950" indent="-285750" eaLnBrk="0" hangingPunct="0">
              <a:defRPr sz="1000" b="1">
                <a:solidFill>
                  <a:schemeClr val="tx1"/>
                </a:solidFill>
                <a:latin typeface="Tahoma" charset="0"/>
                <a:ea typeface="ＭＳ Ｐゴシック" charset="0"/>
              </a:defRPr>
            </a:lvl2pPr>
            <a:lvl3pPr marL="1143000" indent="-228600" eaLnBrk="0" hangingPunct="0">
              <a:defRPr sz="1000" b="1">
                <a:solidFill>
                  <a:schemeClr val="tx1"/>
                </a:solidFill>
                <a:latin typeface="Tahoma" charset="0"/>
                <a:ea typeface="ＭＳ Ｐゴシック" charset="0"/>
              </a:defRPr>
            </a:lvl3pPr>
            <a:lvl4pPr marL="1600200" indent="-228600" eaLnBrk="0" hangingPunct="0">
              <a:defRPr sz="1000" b="1">
                <a:solidFill>
                  <a:schemeClr val="tx1"/>
                </a:solidFill>
                <a:latin typeface="Tahoma" charset="0"/>
                <a:ea typeface="ＭＳ Ｐゴシック" charset="0"/>
              </a:defRPr>
            </a:lvl4pPr>
            <a:lvl5pPr marL="2057400" indent="-228600" eaLnBrk="0" hangingPunct="0">
              <a:defRPr sz="1000" b="1">
                <a:solidFill>
                  <a:schemeClr val="tx1"/>
                </a:solidFill>
                <a:latin typeface="Tahoma" charset="0"/>
                <a:ea typeface="ＭＳ Ｐゴシック" charset="0"/>
              </a:defRPr>
            </a:lvl5pPr>
            <a:lvl6pPr marL="2514600" indent="-228600" eaLnBrk="0" fontAlgn="base" hangingPunct="0">
              <a:spcBef>
                <a:spcPct val="0"/>
              </a:spcBef>
              <a:spcAft>
                <a:spcPct val="0"/>
              </a:spcAft>
              <a:defRPr sz="1000" b="1">
                <a:solidFill>
                  <a:schemeClr val="tx1"/>
                </a:solidFill>
                <a:latin typeface="Tahoma" charset="0"/>
                <a:ea typeface="ＭＳ Ｐゴシック" charset="0"/>
              </a:defRPr>
            </a:lvl6pPr>
            <a:lvl7pPr marL="2971800" indent="-228600" eaLnBrk="0" fontAlgn="base" hangingPunct="0">
              <a:spcBef>
                <a:spcPct val="0"/>
              </a:spcBef>
              <a:spcAft>
                <a:spcPct val="0"/>
              </a:spcAft>
              <a:defRPr sz="1000" b="1">
                <a:solidFill>
                  <a:schemeClr val="tx1"/>
                </a:solidFill>
                <a:latin typeface="Tahoma" charset="0"/>
                <a:ea typeface="ＭＳ Ｐゴシック" charset="0"/>
              </a:defRPr>
            </a:lvl7pPr>
            <a:lvl8pPr marL="3429000" indent="-228600" eaLnBrk="0" fontAlgn="base" hangingPunct="0">
              <a:spcBef>
                <a:spcPct val="0"/>
              </a:spcBef>
              <a:spcAft>
                <a:spcPct val="0"/>
              </a:spcAft>
              <a:defRPr sz="1000" b="1">
                <a:solidFill>
                  <a:schemeClr val="tx1"/>
                </a:solidFill>
                <a:latin typeface="Tahoma" charset="0"/>
                <a:ea typeface="ＭＳ Ｐゴシック" charset="0"/>
              </a:defRPr>
            </a:lvl8pPr>
            <a:lvl9pPr marL="3886200" indent="-228600" eaLnBrk="0" fontAlgn="base" hangingPunct="0">
              <a:spcBef>
                <a:spcPct val="0"/>
              </a:spcBef>
              <a:spcAft>
                <a:spcPct val="0"/>
              </a:spcAft>
              <a:defRPr sz="1000" b="1">
                <a:solidFill>
                  <a:schemeClr val="tx1"/>
                </a:solidFill>
                <a:latin typeface="Tahoma" charset="0"/>
                <a:ea typeface="ＭＳ Ｐゴシック" charset="0"/>
              </a:defRPr>
            </a:lvl9pPr>
          </a:lstStyle>
          <a:p>
            <a:pPr algn="ctr" eaLnBrk="1" hangingPunct="1">
              <a:lnSpc>
                <a:spcPct val="90000"/>
              </a:lnSpc>
              <a:defRPr/>
            </a:pPr>
            <a:r>
              <a:rPr lang="en-US" sz="800" b="0" dirty="0" smtClean="0"/>
              <a:t>Private &amp; Confidential</a:t>
            </a:r>
          </a:p>
        </p:txBody>
      </p:sp>
      <p:pic>
        <p:nvPicPr>
          <p:cNvPr id="6" name="Picture 5" descr="ugam sol logo.bmp"/>
          <p:cNvPicPr>
            <a:picLocks noChangeAspect="1"/>
          </p:cNvPicPr>
          <p:nvPr/>
        </p:nvPicPr>
        <p:blipFill>
          <a:blip r:embed="rId5" cstate="email">
            <a:extLst>
              <a:ext uri="{28A0092B-C50C-407E-A947-70E740481C1C}">
                <a14:useLocalDpi xmlns="" xmlns:a14="http://schemas.microsoft.com/office/drawing/2010/main"/>
              </a:ext>
            </a:extLst>
          </a:blip>
          <a:srcRect t="18816" b="24736"/>
          <a:stretch>
            <a:fillRect/>
          </a:stretch>
        </p:blipFill>
        <p:spPr>
          <a:xfrm>
            <a:off x="6914705" y="10955"/>
            <a:ext cx="2227490" cy="754428"/>
          </a:xfrm>
          <a:prstGeom prst="rect">
            <a:avLst/>
          </a:prstGeom>
        </p:spPr>
      </p:pic>
      <p:sp>
        <p:nvSpPr>
          <p:cNvPr id="2" name="TextBox 1"/>
          <p:cNvSpPr txBox="1"/>
          <p:nvPr/>
        </p:nvSpPr>
        <p:spPr>
          <a:xfrm>
            <a:off x="35496" y="4581128"/>
            <a:ext cx="8928992" cy="2154436"/>
          </a:xfrm>
          <a:prstGeom prst="rect">
            <a:avLst/>
          </a:prstGeom>
          <a:noFill/>
        </p:spPr>
        <p:txBody>
          <a:bodyPr wrap="square" rtlCol="0">
            <a:spAutoFit/>
          </a:bodyPr>
          <a:lstStyle/>
          <a:p>
            <a:r>
              <a:rPr lang="en-US" sz="2800" dirty="0" smtClean="0">
                <a:latin typeface="Myriad Pro Light" pitchFamily="34" charset="0"/>
              </a:rPr>
              <a:t>Content Audit Insights</a:t>
            </a:r>
          </a:p>
          <a:p>
            <a:r>
              <a:rPr lang="en-US" sz="2000" dirty="0" smtClean="0">
                <a:latin typeface="Myriad Pro Light" pitchFamily="34" charset="0"/>
              </a:rPr>
              <a:t>1.Ugam has run content audit for sample of 10 SKUs from the A list of products shared by Target</a:t>
            </a:r>
          </a:p>
          <a:p>
            <a:r>
              <a:rPr lang="en-US" sz="2000" dirty="0" smtClean="0">
                <a:latin typeface="Myriad Pro Light" pitchFamily="34" charset="0"/>
              </a:rPr>
              <a:t>2.Identified areas of content improvement</a:t>
            </a:r>
          </a:p>
          <a:p>
            <a:endParaRPr lang="en-US" sz="2800" dirty="0" smtClean="0">
              <a:latin typeface="Myriad Pro Light" pitchFamily="34" charset="0"/>
            </a:endParaRPr>
          </a:p>
          <a:p>
            <a:r>
              <a:rPr lang="en-US" dirty="0" smtClean="0">
                <a:latin typeface="Myriad Pro Light" pitchFamily="34" charset="0"/>
              </a:rPr>
              <a:t>October 2013</a:t>
            </a:r>
            <a:endParaRPr lang="en-US" dirty="0">
              <a:latin typeface="Myriad Pro Light" pitchFamily="34" charset="0"/>
            </a:endParaRPr>
          </a:p>
        </p:txBody>
      </p:sp>
      <p:pic>
        <p:nvPicPr>
          <p:cNvPr id="11" name="Picture 10"/>
          <p:cNvPicPr>
            <a:picLocks noChangeAspect="1"/>
          </p:cNvPicPr>
          <p:nvPr/>
        </p:nvPicPr>
        <p:blipFill rotWithShape="1">
          <a:blip r:embed="rId2" cstate="email">
            <a:extLst>
              <a:ext uri="{BEBA8EAE-BF5A-486C-A8C5-ECC9F3942E4B}">
                <a14:imgProps xmlns="" xmlns:a14="http://schemas.microsoft.com/office/drawing/2010/main">
                  <a14:imgLayer r:embed="rId4">
                    <a14:imgEffect>
                      <a14:artisticPencilSketch/>
                    </a14:imgEffect>
                  </a14:imgLayer>
                </a14:imgProps>
              </a:ext>
              <a:ext uri="{28A0092B-C50C-407E-A947-70E740481C1C}">
                <a14:useLocalDpi xmlns="" xmlns:a14="http://schemas.microsoft.com/office/drawing/2010/main"/>
              </a:ext>
            </a:extLst>
          </a:blip>
          <a:srcRect/>
          <a:stretch/>
        </p:blipFill>
        <p:spPr>
          <a:xfrm rot="16200000" flipH="1">
            <a:off x="284253" y="1607609"/>
            <a:ext cx="1312401" cy="1880907"/>
          </a:xfrm>
          <a:prstGeom prst="rect">
            <a:avLst/>
          </a:prstGeom>
        </p:spPr>
      </p:pic>
      <p:pic>
        <p:nvPicPr>
          <p:cNvPr id="13" name="Picture 12"/>
          <p:cNvPicPr>
            <a:picLocks noChangeAspect="1"/>
          </p:cNvPicPr>
          <p:nvPr/>
        </p:nvPicPr>
        <p:blipFill rotWithShape="1">
          <a:blip r:embed="rId2" cstate="email">
            <a:extLst>
              <a:ext uri="{BEBA8EAE-BF5A-486C-A8C5-ECC9F3942E4B}">
                <a14:imgProps xmlns="" xmlns:a14="http://schemas.microsoft.com/office/drawing/2010/main">
                  <a14:imgLayer r:embed="rId4">
                    <a14:imgEffect>
                      <a14:artisticPencilSketch/>
                    </a14:imgEffect>
                  </a14:imgLayer>
                </a14:imgProps>
              </a:ext>
              <a:ext uri="{28A0092B-C50C-407E-A947-70E740481C1C}">
                <a14:useLocalDpi xmlns="" xmlns:a14="http://schemas.microsoft.com/office/drawing/2010/main"/>
              </a:ext>
            </a:extLst>
          </a:blip>
          <a:srcRect/>
          <a:stretch/>
        </p:blipFill>
        <p:spPr>
          <a:xfrm>
            <a:off x="7632276" y="2799516"/>
            <a:ext cx="1511724" cy="1880907"/>
          </a:xfrm>
          <a:prstGeom prst="rect">
            <a:avLst/>
          </a:prstGeom>
        </p:spPr>
      </p:pic>
      <p:pic>
        <p:nvPicPr>
          <p:cNvPr id="14" name="Picture 13"/>
          <p:cNvPicPr>
            <a:picLocks noChangeAspect="1"/>
          </p:cNvPicPr>
          <p:nvPr/>
        </p:nvPicPr>
        <p:blipFill>
          <a:blip r:embed="rId6" cstate="email">
            <a:extLst>
              <a:ext uri="{BEBA8EAE-BF5A-486C-A8C5-ECC9F3942E4B}">
                <a14:imgProps xmlns="" xmlns:a14="http://schemas.microsoft.com/office/drawing/2010/main">
                  <a14:imgLayer r:embed="rId7">
                    <a14:imgEffect>
                      <a14:artisticPastelsSmooth/>
                    </a14:imgEffect>
                    <a14:imgEffect>
                      <a14:brightnessContrast bright="40000" contrast="-40000"/>
                    </a14:imgEffect>
                  </a14:imgLayer>
                </a14:imgProps>
              </a:ext>
              <a:ext uri="{28A0092B-C50C-407E-A947-70E740481C1C}">
                <a14:useLocalDpi xmlns="" xmlns:a14="http://schemas.microsoft.com/office/drawing/2010/main"/>
              </a:ext>
            </a:extLst>
          </a:blip>
          <a:stretch>
            <a:fillRect/>
          </a:stretch>
        </p:blipFill>
        <p:spPr>
          <a:xfrm>
            <a:off x="3910037" y="1611384"/>
            <a:ext cx="5257028" cy="2376264"/>
          </a:xfrm>
          <a:prstGeom prst="rect">
            <a:avLst/>
          </a:prstGeom>
        </p:spPr>
      </p:pic>
      <p:pic>
        <p:nvPicPr>
          <p:cNvPr id="15" name="Picture 2"/>
          <p:cNvPicPr>
            <a:picLocks noChangeAspect="1" noChangeArrowheads="1"/>
          </p:cNvPicPr>
          <p:nvPr/>
        </p:nvPicPr>
        <p:blipFill>
          <a:blip r:embed="rId8" cstate="email">
            <a:extLst>
              <a:ext uri="{BEBA8EAE-BF5A-486C-A8C5-ECC9F3942E4B}">
                <a14:imgProps xmlns="" xmlns:a14="http://schemas.microsoft.com/office/drawing/2010/main">
                  <a14:imgLayer r:embed="rId9">
                    <a14:imgEffect>
                      <a14:brightnessContrast bright="40000" contrast="40000"/>
                    </a14:imgEffect>
                  </a14:imgLayer>
                </a14:imgProps>
              </a:ext>
              <a:ext uri="{28A0092B-C50C-407E-A947-70E740481C1C}">
                <a14:useLocalDpi xmlns="" xmlns:a14="http://schemas.microsoft.com/office/drawing/2010/main"/>
              </a:ext>
            </a:extLst>
          </a:blip>
          <a:srcRect/>
          <a:stretch>
            <a:fillRect/>
          </a:stretch>
        </p:blipFill>
        <p:spPr bwMode="auto">
          <a:xfrm>
            <a:off x="3261965" y="2327244"/>
            <a:ext cx="648072" cy="319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79512" y="0"/>
            <a:ext cx="1296144" cy="1722192"/>
          </a:xfrm>
          <a:prstGeom prst="rect">
            <a:avLst/>
          </a:prstGeom>
        </p:spPr>
      </p:pic>
    </p:spTree>
    <p:extLst>
      <p:ext uri="{BB962C8B-B14F-4D97-AF65-F5344CB8AC3E}">
        <p14:creationId xmlns="" xmlns:p14="http://schemas.microsoft.com/office/powerpoint/2010/main" val="428385760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3200" dirty="0" smtClean="0"/>
              <a:t>Target </a:t>
            </a:r>
            <a:r>
              <a:rPr lang="en-US" sz="3200" dirty="0"/>
              <a:t>is lacking behind on </a:t>
            </a:r>
            <a:r>
              <a:rPr lang="en-US" sz="3200" dirty="0" smtClean="0"/>
              <a:t>content compared to Amazon and Walmart…</a:t>
            </a:r>
            <a:endParaRPr lang="en-US" sz="3200" dirty="0"/>
          </a:p>
        </p:txBody>
      </p:sp>
      <p:graphicFrame>
        <p:nvGraphicFramePr>
          <p:cNvPr id="16" name="Table 15"/>
          <p:cNvGraphicFramePr>
            <a:graphicFrameLocks noGrp="1"/>
          </p:cNvGraphicFramePr>
          <p:nvPr>
            <p:extLst>
              <p:ext uri="{D42A27DB-BD31-4B8C-83A1-F6EECF244321}">
                <p14:modId xmlns="" xmlns:p14="http://schemas.microsoft.com/office/powerpoint/2010/main" val="2679154767"/>
              </p:ext>
            </p:extLst>
          </p:nvPr>
        </p:nvGraphicFramePr>
        <p:xfrm>
          <a:off x="467544" y="2636912"/>
          <a:ext cx="5472607" cy="1597896"/>
        </p:xfrm>
        <a:graphic>
          <a:graphicData uri="http://schemas.openxmlformats.org/drawingml/2006/table">
            <a:tbl>
              <a:tblPr>
                <a:tableStyleId>{E8B1032C-EA38-4F05-BA0D-38AFFFC7BED3}</a:tableStyleId>
              </a:tblPr>
              <a:tblGrid>
                <a:gridCol w="1692943"/>
                <a:gridCol w="1259888"/>
                <a:gridCol w="1259888"/>
                <a:gridCol w="1259888"/>
              </a:tblGrid>
              <a:tr h="352039">
                <a:tc>
                  <a:txBody>
                    <a:bodyPr/>
                    <a:lstStyle/>
                    <a:p>
                      <a:endParaRPr lang="en-US" dirty="0">
                        <a:latin typeface="Myriad Pro Light" pitchFamily="34" charset="0"/>
                      </a:endParaRPr>
                    </a:p>
                  </a:txBody>
                  <a:tcPr/>
                </a:tc>
                <a:tc>
                  <a:txBody>
                    <a:bodyPr/>
                    <a:lstStyle/>
                    <a:p>
                      <a:endParaRPr lang="en-US" dirty="0">
                        <a:latin typeface="Myriad Pro Light" pitchFamily="34" charset="0"/>
                      </a:endParaRPr>
                    </a:p>
                  </a:txBody>
                  <a:tcPr/>
                </a:tc>
                <a:tc>
                  <a:txBody>
                    <a:bodyPr/>
                    <a:lstStyle/>
                    <a:p>
                      <a:endParaRPr lang="en-US" dirty="0">
                        <a:latin typeface="Myriad Pro Light" pitchFamily="34" charset="0"/>
                      </a:endParaRPr>
                    </a:p>
                  </a:txBody>
                  <a:tcPr/>
                </a:tc>
                <a:tc>
                  <a:txBody>
                    <a:bodyPr/>
                    <a:lstStyle/>
                    <a:p>
                      <a:endParaRPr lang="en-US" dirty="0">
                        <a:latin typeface="Myriad Pro Light" pitchFamily="34" charset="0"/>
                      </a:endParaRPr>
                    </a:p>
                  </a:txBody>
                  <a:tcPr/>
                </a:tc>
              </a:tr>
              <a:tr h="616068">
                <a:tc>
                  <a:txBody>
                    <a:bodyPr/>
                    <a:lstStyle/>
                    <a:p>
                      <a:r>
                        <a:rPr lang="en-US" dirty="0" smtClean="0">
                          <a:latin typeface="Myriad Pro Light" pitchFamily="34" charset="0"/>
                        </a:rPr>
                        <a:t>Content Score</a:t>
                      </a:r>
                      <a:endParaRPr lang="en-US" dirty="0">
                        <a:latin typeface="Myriad Pro Light" pitchFamily="34" charset="0"/>
                      </a:endParaRPr>
                    </a:p>
                  </a:txBody>
                  <a:tcPr/>
                </a:tc>
                <a:tc>
                  <a:txBody>
                    <a:bodyPr/>
                    <a:lstStyle/>
                    <a:p>
                      <a:pPr algn="ctr"/>
                      <a:r>
                        <a:rPr lang="en-US" b="0" dirty="0" smtClean="0">
                          <a:latin typeface="Myriad Pro Light" pitchFamily="34" charset="0"/>
                        </a:rPr>
                        <a:t>23</a:t>
                      </a:r>
                      <a:endParaRPr lang="en-US" b="0" dirty="0">
                        <a:latin typeface="Myriad Pro Light" pitchFamily="34" charset="0"/>
                      </a:endParaRPr>
                    </a:p>
                  </a:txBody>
                  <a:tcPr/>
                </a:tc>
                <a:tc>
                  <a:txBody>
                    <a:bodyPr/>
                    <a:lstStyle/>
                    <a:p>
                      <a:pPr algn="ctr"/>
                      <a:r>
                        <a:rPr lang="en-US" dirty="0" smtClean="0">
                          <a:latin typeface="Myriad Pro Light" pitchFamily="34" charset="0"/>
                        </a:rPr>
                        <a:t>63</a:t>
                      </a:r>
                      <a:endParaRPr lang="en-US" dirty="0">
                        <a:latin typeface="Myriad Pro Light" pitchFamily="34" charset="0"/>
                      </a:endParaRPr>
                    </a:p>
                  </a:txBody>
                  <a:tcPr/>
                </a:tc>
                <a:tc>
                  <a:txBody>
                    <a:bodyPr/>
                    <a:lstStyle/>
                    <a:p>
                      <a:pPr algn="ctr"/>
                      <a:r>
                        <a:rPr lang="en-US" dirty="0" smtClean="0">
                          <a:latin typeface="Myriad Pro Light" pitchFamily="34" charset="0"/>
                        </a:rPr>
                        <a:t>41</a:t>
                      </a:r>
                      <a:endParaRPr lang="en-US" dirty="0">
                        <a:latin typeface="Myriad Pro Light" pitchFamily="34" charset="0"/>
                      </a:endParaRPr>
                    </a:p>
                  </a:txBody>
                  <a:tcPr/>
                </a:tc>
              </a:tr>
              <a:tr h="616068">
                <a:tc>
                  <a:txBody>
                    <a:bodyPr/>
                    <a:lstStyle/>
                    <a:p>
                      <a:r>
                        <a:rPr lang="en-US" dirty="0" smtClean="0">
                          <a:latin typeface="Myriad Pro Light" pitchFamily="34" charset="0"/>
                        </a:rPr>
                        <a:t>Price</a:t>
                      </a:r>
                      <a:endParaRPr lang="en-US" dirty="0">
                        <a:latin typeface="Myriad Pro Light" pitchFamily="34" charset="0"/>
                      </a:endParaRPr>
                    </a:p>
                  </a:txBody>
                  <a:tcPr/>
                </a:tc>
                <a:tc>
                  <a:txBody>
                    <a:bodyPr/>
                    <a:lstStyle/>
                    <a:p>
                      <a:pPr algn="ctr"/>
                      <a:r>
                        <a:rPr lang="en-US" b="0" dirty="0" smtClean="0">
                          <a:latin typeface="Myriad Pro Light" pitchFamily="34" charset="0"/>
                        </a:rPr>
                        <a:t>$24.99</a:t>
                      </a:r>
                      <a:endParaRPr lang="en-US" b="0" dirty="0">
                        <a:latin typeface="Myriad Pro Light" pitchFamily="34" charset="0"/>
                      </a:endParaRPr>
                    </a:p>
                  </a:txBody>
                  <a:tcPr/>
                </a:tc>
                <a:tc>
                  <a:txBody>
                    <a:bodyPr/>
                    <a:lstStyle/>
                    <a:p>
                      <a:pPr algn="ctr"/>
                      <a:r>
                        <a:rPr lang="en-US" dirty="0" smtClean="0">
                          <a:latin typeface="Myriad Pro Light" pitchFamily="34" charset="0"/>
                        </a:rPr>
                        <a:t>$16.97</a:t>
                      </a:r>
                      <a:endParaRPr lang="en-US" dirty="0">
                        <a:latin typeface="Myriad Pro Light" pitchFamily="34" charset="0"/>
                      </a:endParaRPr>
                    </a:p>
                  </a:txBody>
                  <a:tcPr/>
                </a:tc>
                <a:tc>
                  <a:txBody>
                    <a:bodyPr/>
                    <a:lstStyle/>
                    <a:p>
                      <a:pPr algn="ctr"/>
                      <a:r>
                        <a:rPr lang="en-US" dirty="0" smtClean="0">
                          <a:latin typeface="Myriad Pro Light" pitchFamily="34" charset="0"/>
                        </a:rPr>
                        <a:t>$16.97</a:t>
                      </a:r>
                      <a:endParaRPr lang="en-US" dirty="0">
                        <a:latin typeface="Myriad Pro Light" pitchFamily="34" charset="0"/>
                      </a:endParaRPr>
                    </a:p>
                  </a:txBody>
                  <a:tcPr/>
                </a:tc>
              </a:tr>
            </a:tbl>
          </a:graphicData>
        </a:graphic>
      </p:graphicFrame>
      <p:sp>
        <p:nvSpPr>
          <p:cNvPr id="22" name="Rectangle 21"/>
          <p:cNvSpPr/>
          <p:nvPr/>
        </p:nvSpPr>
        <p:spPr>
          <a:xfrm>
            <a:off x="2195736" y="2564904"/>
            <a:ext cx="1152128" cy="18002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37" name="Picture 1"/>
          <p:cNvPicPr>
            <a:picLocks noChangeAspect="1" noChangeArrowheads="1"/>
          </p:cNvPicPr>
          <p:nvPr/>
        </p:nvPicPr>
        <p:blipFill>
          <a:blip r:embed="rId2" cstate="print"/>
          <a:srcRect/>
          <a:stretch>
            <a:fillRect/>
          </a:stretch>
        </p:blipFill>
        <p:spPr bwMode="auto">
          <a:xfrm>
            <a:off x="395536" y="4653136"/>
            <a:ext cx="1907704" cy="1097288"/>
          </a:xfrm>
          <a:prstGeom prst="rect">
            <a:avLst/>
          </a:prstGeom>
          <a:noFill/>
          <a:ln w="9525">
            <a:noFill/>
            <a:miter lim="800000"/>
            <a:headEnd/>
            <a:tailEnd/>
          </a:ln>
        </p:spPr>
      </p:pic>
      <p:pic>
        <p:nvPicPr>
          <p:cNvPr id="14338" name="Picture 2"/>
          <p:cNvPicPr>
            <a:picLocks noChangeAspect="1" noChangeArrowheads="1"/>
          </p:cNvPicPr>
          <p:nvPr/>
        </p:nvPicPr>
        <p:blipFill>
          <a:blip r:embed="rId3" cstate="print"/>
          <a:srcRect/>
          <a:stretch>
            <a:fillRect/>
          </a:stretch>
        </p:blipFill>
        <p:spPr bwMode="auto">
          <a:xfrm>
            <a:off x="2555776" y="4653136"/>
            <a:ext cx="2304255" cy="1024113"/>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251521" y="1196753"/>
            <a:ext cx="3816424" cy="1296143"/>
          </a:xfrm>
          <a:prstGeom prst="rect">
            <a:avLst/>
          </a:prstGeom>
          <a:noFill/>
          <a:ln w="9525">
            <a:noFill/>
            <a:miter lim="800000"/>
            <a:headEnd/>
            <a:tailEnd/>
          </a:ln>
        </p:spPr>
      </p:pic>
      <p:pic>
        <p:nvPicPr>
          <p:cNvPr id="17" name="Picture 8" descr="http://usacertified.files.wordpress.com/2013/01/walmart-logo.jpg"/>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4860032" y="2708920"/>
            <a:ext cx="960875" cy="306413"/>
          </a:xfrm>
          <a:prstGeom prst="rect">
            <a:avLst/>
          </a:prstGeom>
          <a:noFill/>
        </p:spPr>
      </p:pic>
      <p:pic>
        <p:nvPicPr>
          <p:cNvPr id="18" name="Picture 4"/>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2339752" y="2708920"/>
            <a:ext cx="792088" cy="295684"/>
          </a:xfrm>
          <a:prstGeom prst="rect">
            <a:avLst/>
          </a:prstGeom>
          <a:noFill/>
          <a:ln w="9525">
            <a:noFill/>
            <a:miter lim="800000"/>
            <a:headEnd/>
            <a:tailEnd/>
          </a:ln>
        </p:spPr>
      </p:pic>
      <p:pic>
        <p:nvPicPr>
          <p:cNvPr id="24" name="Picture 23" descr="http://img1.pc-magazin.de/Tablet-und-Notebook-bei-Amazon-im-Angebot-f630x378-ffffff-C-dcdfb7a7-56944191.jpg"/>
          <p:cNvPicPr>
            <a:picLocks noChangeAspect="1" noChangeArrowheads="1"/>
          </p:cNvPicPr>
          <p:nvPr/>
        </p:nvPicPr>
        <p:blipFill>
          <a:blip r:embed="rId7" cstate="email">
            <a:extLst>
              <a:ext uri="{28A0092B-C50C-407E-A947-70E740481C1C}">
                <a14:useLocalDpi xmlns="" xmlns:a14="http://schemas.microsoft.com/office/drawing/2010/main" val="0"/>
              </a:ext>
            </a:extLst>
          </a:blip>
          <a:srcRect/>
          <a:stretch>
            <a:fillRect/>
          </a:stretch>
        </p:blipFill>
        <p:spPr bwMode="auto">
          <a:xfrm>
            <a:off x="3635896" y="2708920"/>
            <a:ext cx="857256" cy="297415"/>
          </a:xfrm>
          <a:prstGeom prst="rect">
            <a:avLst/>
          </a:prstGeom>
          <a:noFill/>
        </p:spPr>
      </p:pic>
      <p:pic>
        <p:nvPicPr>
          <p:cNvPr id="14340" name="Picture 4"/>
          <p:cNvPicPr>
            <a:picLocks noChangeAspect="1" noChangeArrowheads="1"/>
          </p:cNvPicPr>
          <p:nvPr/>
        </p:nvPicPr>
        <p:blipFill>
          <a:blip r:embed="rId8" cstate="print"/>
          <a:srcRect/>
          <a:stretch>
            <a:fillRect/>
          </a:stretch>
        </p:blipFill>
        <p:spPr bwMode="auto">
          <a:xfrm>
            <a:off x="5220072" y="4653136"/>
            <a:ext cx="2745879" cy="1383407"/>
          </a:xfrm>
          <a:prstGeom prst="rect">
            <a:avLst/>
          </a:prstGeom>
          <a:noFill/>
          <a:ln w="9525">
            <a:noFill/>
            <a:miter lim="800000"/>
            <a:headEnd/>
            <a:tailEnd/>
          </a:ln>
        </p:spPr>
      </p:pic>
      <p:sp>
        <p:nvSpPr>
          <p:cNvPr id="25" name="Rectangle 24"/>
          <p:cNvSpPr/>
          <p:nvPr/>
        </p:nvSpPr>
        <p:spPr>
          <a:xfrm>
            <a:off x="4283968" y="1268760"/>
            <a:ext cx="3739678" cy="369332"/>
          </a:xfrm>
          <a:prstGeom prst="rect">
            <a:avLst/>
          </a:prstGeom>
        </p:spPr>
        <p:txBody>
          <a:bodyPr wrap="none">
            <a:spAutoFit/>
          </a:bodyPr>
          <a:lstStyle/>
          <a:p>
            <a:r>
              <a:rPr lang="en-US" b="1" dirty="0" smtClean="0"/>
              <a:t>Conair Infinity Pro Curling Iron 1 1/2"</a:t>
            </a:r>
            <a:endParaRPr lang="en-US" b="1" dirty="0"/>
          </a:p>
        </p:txBody>
      </p:sp>
    </p:spTree>
    <p:extLst>
      <p:ext uri="{BB962C8B-B14F-4D97-AF65-F5344CB8AC3E}">
        <p14:creationId xmlns="" xmlns:p14="http://schemas.microsoft.com/office/powerpoint/2010/main" val="1219863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144000" cy="672088"/>
          </a:xfrm>
          <a:prstGeom prst="rect">
            <a:avLst/>
          </a:prstGeom>
        </p:spPr>
        <p:txBody>
          <a:bodyPr/>
          <a:lstStyle/>
          <a:p>
            <a:pPr lvl="0" eaLnBrk="0" fontAlgn="base" hangingPunct="0">
              <a:spcBef>
                <a:spcPct val="0"/>
              </a:spcBef>
              <a:spcAft>
                <a:spcPct val="0"/>
              </a:spcAft>
              <a:defRPr/>
            </a:pPr>
            <a:r>
              <a:rPr lang="en-US" sz="2800" dirty="0" smtClean="0">
                <a:latin typeface="Myriad Pro Light" pitchFamily="34" charset="0"/>
              </a:rPr>
              <a:t>Target is lacking behind on primary content assets that are traffic or conversion multipliers…</a:t>
            </a:r>
          </a:p>
        </p:txBody>
      </p:sp>
      <p:sp>
        <p:nvSpPr>
          <p:cNvPr id="12" name="Rectangle 11"/>
          <p:cNvSpPr/>
          <p:nvPr/>
        </p:nvSpPr>
        <p:spPr>
          <a:xfrm>
            <a:off x="3635896" y="908720"/>
            <a:ext cx="1584176" cy="5616624"/>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http://img1.pc-magazin.de/Tablet-und-Notebook-bei-Amazon-im-Angebot-f630x378-ffffff-C-dcdfb7a7-56944191.jpg"/>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5796136" y="1052736"/>
            <a:ext cx="857256" cy="297415"/>
          </a:xfrm>
          <a:prstGeom prst="rect">
            <a:avLst/>
          </a:prstGeom>
          <a:noFill/>
        </p:spPr>
      </p:pic>
      <p:pic>
        <p:nvPicPr>
          <p:cNvPr id="14" name="Picture 4"/>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779912" y="980728"/>
            <a:ext cx="1152128" cy="379488"/>
          </a:xfrm>
          <a:prstGeom prst="rect">
            <a:avLst/>
          </a:prstGeom>
          <a:noFill/>
          <a:ln w="9525">
            <a:noFill/>
            <a:miter lim="800000"/>
            <a:headEnd/>
            <a:tailEnd/>
          </a:ln>
        </p:spPr>
      </p:pic>
      <p:pic>
        <p:nvPicPr>
          <p:cNvPr id="15" name="Picture 8" descr="http://usacertified.files.wordpress.com/2013/01/walmart-logo.jpg"/>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452320" y="980728"/>
            <a:ext cx="1176899" cy="375301"/>
          </a:xfrm>
          <a:prstGeom prst="rect">
            <a:avLst/>
          </a:prstGeom>
          <a:noFill/>
        </p:spPr>
      </p:pic>
      <p:graphicFrame>
        <p:nvGraphicFramePr>
          <p:cNvPr id="17" name="Table 16"/>
          <p:cNvGraphicFramePr>
            <a:graphicFrameLocks noGrp="1"/>
          </p:cNvGraphicFramePr>
          <p:nvPr/>
        </p:nvGraphicFramePr>
        <p:xfrm>
          <a:off x="179512" y="1412776"/>
          <a:ext cx="8784975" cy="4964261"/>
        </p:xfrm>
        <a:graphic>
          <a:graphicData uri="http://schemas.openxmlformats.org/drawingml/2006/table">
            <a:tbl>
              <a:tblPr/>
              <a:tblGrid>
                <a:gridCol w="3413147"/>
                <a:gridCol w="1764752"/>
                <a:gridCol w="1764752"/>
                <a:gridCol w="1842324"/>
              </a:tblGrid>
              <a:tr h="187699">
                <a:tc>
                  <a:txBody>
                    <a:bodyPr/>
                    <a:lstStyle/>
                    <a:p>
                      <a:pPr algn="l" rtl="0" fontAlgn="ctr"/>
                      <a:r>
                        <a:rPr lang="en-US" sz="1200" b="0" i="0" u="none" strike="noStrike" dirty="0">
                          <a:solidFill>
                            <a:srgbClr val="000000"/>
                          </a:solidFill>
                          <a:latin typeface="Myriad Pro Light"/>
                        </a:rPr>
                        <a:t>Images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1</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6</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1</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6156">
                <a:tc>
                  <a:txBody>
                    <a:bodyPr/>
                    <a:lstStyle/>
                    <a:p>
                      <a:pPr algn="l" rtl="0" fontAlgn="ctr"/>
                      <a:r>
                        <a:rPr lang="en-US" sz="1200" b="0" i="0" u="none" strike="noStrike" dirty="0">
                          <a:solidFill>
                            <a:srgbClr val="000000"/>
                          </a:solidFill>
                          <a:latin typeface="Myriad Pro Light"/>
                        </a:rPr>
                        <a:t>Specification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Words in copy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246</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157</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Reviews Available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Meta Keywords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Meta Title</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Meta Description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High resolution images (&gt;=1500 </a:t>
                      </a:r>
                      <a:r>
                        <a:rPr lang="en-US" sz="1200" b="0" i="0" u="none" strike="noStrike" dirty="0" err="1" smtClean="0">
                          <a:solidFill>
                            <a:srgbClr val="000000"/>
                          </a:solidFill>
                          <a:latin typeface="Myriad Pro Light"/>
                        </a:rPr>
                        <a:t>px</a:t>
                      </a:r>
                      <a:r>
                        <a:rPr lang="en-US" sz="1200" b="0" i="0" u="none" strike="noStrike" dirty="0" smtClean="0">
                          <a:solidFill>
                            <a:srgbClr val="000000"/>
                          </a:solidFill>
                          <a:latin typeface="Myriad Pro Light"/>
                        </a:rPr>
                        <a:t>)</a:t>
                      </a:r>
                      <a:endParaRPr lang="en-US" sz="1200" b="0" i="0" u="none" strike="noStrike" dirty="0">
                        <a:solidFill>
                          <a:srgbClr val="000000"/>
                        </a:solidFill>
                        <a:latin typeface="Myriad Pro Light"/>
                      </a:endParaRP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810p x 810p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1500p x 1194p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500p x 500p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Videos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 of Reviews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7</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297</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17</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Ratings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4</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4</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4.1</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Description length</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246</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157</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699">
                <a:tc>
                  <a:txBody>
                    <a:bodyPr/>
                    <a:lstStyle/>
                    <a:p>
                      <a:pPr algn="l" rtl="0" fontAlgn="ctr"/>
                      <a:r>
                        <a:rPr lang="en-US" sz="1200" b="0" i="0" u="none" strike="noStrike" dirty="0">
                          <a:solidFill>
                            <a:srgbClr val="000000"/>
                          </a:solidFill>
                          <a:latin typeface="Myriad Pro Light"/>
                        </a:rPr>
                        <a:t>Estimated Click-through rate (%)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0%</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6%</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3%</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Google Plus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0</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1</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0</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592">
                <a:tc>
                  <a:txBody>
                    <a:bodyPr/>
                    <a:lstStyle/>
                    <a:p>
                      <a:pPr algn="l" rtl="0" fontAlgn="ctr"/>
                      <a:r>
                        <a:rPr lang="en-US" sz="1200" b="0" i="0" u="none" strike="noStrike" dirty="0">
                          <a:solidFill>
                            <a:srgbClr val="000000"/>
                          </a:solidFill>
                          <a:latin typeface="Myriad Pro Light"/>
                        </a:rPr>
                        <a:t>Likes, Tweets, Pins</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1</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193</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4</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4103">
                <a:tc>
                  <a:txBody>
                    <a:bodyPr/>
                    <a:lstStyle/>
                    <a:p>
                      <a:pPr algn="l" rtl="0" fontAlgn="ctr"/>
                      <a:r>
                        <a:rPr lang="en-US" sz="1200" b="0" i="0" u="none" strike="noStrike" dirty="0">
                          <a:solidFill>
                            <a:srgbClr val="000000"/>
                          </a:solidFill>
                          <a:latin typeface="Myriad Pro Light"/>
                        </a:rPr>
                        <a:t>Meta Keyword1 present in Product Description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489">
                <a:tc>
                  <a:txBody>
                    <a:bodyPr/>
                    <a:lstStyle/>
                    <a:p>
                      <a:pPr algn="l" rtl="0" fontAlgn="ctr"/>
                      <a:r>
                        <a:rPr lang="en-US" sz="1200" b="0" i="0" u="none" strike="noStrike" dirty="0">
                          <a:solidFill>
                            <a:srgbClr val="000000"/>
                          </a:solidFill>
                          <a:latin typeface="Myriad Pro Light"/>
                        </a:rPr>
                        <a:t>Meta Keyword2 present in product Description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489">
                <a:tc>
                  <a:txBody>
                    <a:bodyPr/>
                    <a:lstStyle/>
                    <a:p>
                      <a:pPr algn="l" rtl="0" fontAlgn="ctr"/>
                      <a:r>
                        <a:rPr lang="en-US" sz="1200" b="0" i="0" u="none" strike="noStrike" dirty="0">
                          <a:solidFill>
                            <a:srgbClr val="000000"/>
                          </a:solidFill>
                          <a:latin typeface="Myriad Pro Light"/>
                        </a:rPr>
                        <a:t>Meta Keyword3 present in product Description</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FF0000"/>
                          </a:solidFill>
                          <a:latin typeface="Myriad Pro Light"/>
                        </a:rPr>
                        <a:t>Not 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B050"/>
                          </a:solidFill>
                          <a:latin typeface="Myriad Pro Light"/>
                        </a:rPr>
                        <a:t>Available </a:t>
                      </a:r>
                    </a:p>
                  </a:txBody>
                  <a:tcPr marL="7554" marR="7554" marT="75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 name="Rectangle 17"/>
          <p:cNvSpPr/>
          <p:nvPr/>
        </p:nvSpPr>
        <p:spPr>
          <a:xfrm>
            <a:off x="179512" y="980728"/>
            <a:ext cx="3491880" cy="338554"/>
          </a:xfrm>
          <a:prstGeom prst="rect">
            <a:avLst/>
          </a:prstGeom>
        </p:spPr>
        <p:txBody>
          <a:bodyPr wrap="square">
            <a:spAutoFit/>
          </a:bodyPr>
          <a:lstStyle/>
          <a:p>
            <a:r>
              <a:rPr lang="en-US" sz="1600" b="1" dirty="0" smtClean="0"/>
              <a:t>Conair Infinity Pro Curling Iron 1 1/2"</a:t>
            </a:r>
            <a:endParaRPr lang="en-US" sz="1600" b="1" dirty="0"/>
          </a:p>
        </p:txBody>
      </p:sp>
    </p:spTree>
    <p:extLst>
      <p:ext uri="{BB962C8B-B14F-4D97-AF65-F5344CB8AC3E}">
        <p14:creationId xmlns:p14="http://schemas.microsoft.com/office/powerpoint/2010/main" xmlns="" val="19715718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cstate="print"/>
          <a:srcRect/>
          <a:stretch>
            <a:fillRect/>
          </a:stretch>
        </p:blipFill>
        <p:spPr bwMode="auto">
          <a:xfrm>
            <a:off x="0" y="836712"/>
            <a:ext cx="4781550" cy="5057775"/>
          </a:xfrm>
          <a:prstGeom prst="rect">
            <a:avLst/>
          </a:prstGeom>
          <a:noFill/>
          <a:ln w="9525">
            <a:noFill/>
            <a:miter lim="800000"/>
            <a:headEnd/>
            <a:tailEnd/>
          </a:ln>
        </p:spPr>
      </p:pic>
      <p:sp>
        <p:nvSpPr>
          <p:cNvPr id="20" name="Rectangle 19"/>
          <p:cNvSpPr/>
          <p:nvPr/>
        </p:nvSpPr>
        <p:spPr>
          <a:xfrm>
            <a:off x="5724128" y="1359024"/>
            <a:ext cx="2520280"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Infinity spelled incorrectly…it should be “Infiniti”. Most prominent feature should be included.</a:t>
            </a:r>
          </a:p>
        </p:txBody>
      </p:sp>
      <p:sp>
        <p:nvSpPr>
          <p:cNvPr id="21" name="Rectangle 20"/>
          <p:cNvSpPr/>
          <p:nvPr/>
        </p:nvSpPr>
        <p:spPr>
          <a:xfrm>
            <a:off x="5724128" y="4149080"/>
            <a:ext cx="2808312"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Detail Specification/Long copy containing feature-benefit oriented bullets are missing</a:t>
            </a:r>
            <a:endParaRPr lang="en-US" dirty="0"/>
          </a:p>
        </p:txBody>
      </p:sp>
      <p:sp>
        <p:nvSpPr>
          <p:cNvPr id="22" name="Title 1"/>
          <p:cNvSpPr txBox="1">
            <a:spLocks/>
          </p:cNvSpPr>
          <p:nvPr/>
        </p:nvSpPr>
        <p:spPr>
          <a:xfrm>
            <a:off x="0" y="-171400"/>
            <a:ext cx="9144000" cy="1143000"/>
          </a:xfrm>
          <a:prstGeom prst="rect">
            <a:avLst/>
          </a:prstGeom>
        </p:spPr>
        <p:txBody>
          <a:bodyPr vert="horz" lIns="91440" tIns="45720" rIns="91440" bIns="45720" rtlCol="0" anchor="ctr">
            <a:normAutofit/>
          </a:bodyPr>
          <a:lstStyle/>
          <a:p>
            <a:pPr lvl="0">
              <a:spcBef>
                <a:spcPct val="0"/>
              </a:spcBef>
            </a:pPr>
            <a:r>
              <a:rPr kumimoji="0" lang="en-US" sz="2800" b="0" i="0" u="none" strike="noStrike" kern="1200" cap="none" spc="0" normalizeH="0" baseline="0" noProof="0" dirty="0" smtClean="0">
                <a:ln>
                  <a:noFill/>
                </a:ln>
                <a:solidFill>
                  <a:schemeClr val="tx1"/>
                </a:solidFill>
                <a:effectLst/>
                <a:uLnTx/>
                <a:uFillTx/>
                <a:latin typeface="Myriad Pro Light" pitchFamily="34" charset="0"/>
                <a:ea typeface="+mj-ea"/>
                <a:cs typeface="+mj-cs"/>
              </a:rPr>
              <a:t>Some of the Basic &amp; Conversion multiplier content components are either missing or </a:t>
            </a:r>
            <a:r>
              <a:rPr lang="en-US" sz="2800" dirty="0" smtClean="0">
                <a:latin typeface="Myriad Pro Light" pitchFamily="34" charset="0"/>
              </a:rPr>
              <a:t>insufficient</a:t>
            </a:r>
            <a:endParaRPr kumimoji="0" lang="en-US" sz="28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sp>
        <p:nvSpPr>
          <p:cNvPr id="23" name="Rectangle 22"/>
          <p:cNvSpPr/>
          <p:nvPr/>
        </p:nvSpPr>
        <p:spPr>
          <a:xfrm>
            <a:off x="0" y="836712"/>
            <a:ext cx="3024336" cy="50405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endCxn id="23" idx="3"/>
          </p:cNvCxnSpPr>
          <p:nvPr/>
        </p:nvCxnSpPr>
        <p:spPr>
          <a:xfrm flipH="1" flipV="1">
            <a:off x="3024336" y="1088740"/>
            <a:ext cx="2699792" cy="522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971600" y="3537012"/>
            <a:ext cx="4752528" cy="17641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724128" y="2348880"/>
            <a:ext cx="2808312"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Multiple images missing and the existing one is not a high resolution image.</a:t>
            </a:r>
            <a:endParaRPr lang="en-US" sz="1200" dirty="0">
              <a:solidFill>
                <a:schemeClr val="tx1"/>
              </a:solidFill>
              <a:latin typeface="Myriad Pro Light"/>
              <a:cs typeface="Calibri" pitchFamily="34" charset="0"/>
            </a:endParaRPr>
          </a:p>
        </p:txBody>
      </p:sp>
      <p:cxnSp>
        <p:nvCxnSpPr>
          <p:cNvPr id="29" name="Straight Arrow Connector 28"/>
          <p:cNvCxnSpPr/>
          <p:nvPr/>
        </p:nvCxnSpPr>
        <p:spPr>
          <a:xfrm flipH="1" flipV="1">
            <a:off x="4427984" y="2132856"/>
            <a:ext cx="129614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07704" y="2996952"/>
            <a:ext cx="1368152" cy="3600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rPr>
              <a:t>Product video is missing</a:t>
            </a:r>
            <a:endParaRPr lang="en-US" dirty="0"/>
          </a:p>
        </p:txBody>
      </p:sp>
      <p:cxnSp>
        <p:nvCxnSpPr>
          <p:cNvPr id="32" name="Straight Arrow Connector 31"/>
          <p:cNvCxnSpPr/>
          <p:nvPr/>
        </p:nvCxnSpPr>
        <p:spPr>
          <a:xfrm flipH="1">
            <a:off x="2699792" y="3429000"/>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24128" y="3284984"/>
            <a:ext cx="2520280"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rPr>
              <a:t>Product description is missing.</a:t>
            </a:r>
            <a:endParaRPr lang="en-US" dirty="0"/>
          </a:p>
        </p:txBody>
      </p:sp>
      <p:cxnSp>
        <p:nvCxnSpPr>
          <p:cNvPr id="34" name="Straight Arrow Connector 33"/>
          <p:cNvCxnSpPr>
            <a:stCxn id="21" idx="1"/>
          </p:cNvCxnSpPr>
          <p:nvPr/>
        </p:nvCxnSpPr>
        <p:spPr>
          <a:xfrm flipH="1">
            <a:off x="1187624" y="4401108"/>
            <a:ext cx="4536504"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120746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a:stretch>
            <a:fillRect/>
          </a:stretch>
        </p:blipFill>
        <p:spPr bwMode="auto">
          <a:xfrm>
            <a:off x="0" y="1052736"/>
            <a:ext cx="5575997" cy="4392488"/>
          </a:xfrm>
          <a:prstGeom prst="rect">
            <a:avLst/>
          </a:prstGeom>
          <a:noFill/>
          <a:ln w="9525">
            <a:noFill/>
            <a:miter lim="800000"/>
            <a:headEnd/>
            <a:tailEnd/>
          </a:ln>
        </p:spPr>
      </p:pic>
      <p:sp>
        <p:nvSpPr>
          <p:cNvPr id="36" name="Title 1"/>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yriad Pro Light" pitchFamily="34" charset="0"/>
                <a:ea typeface="+mj-ea"/>
                <a:cs typeface="+mj-cs"/>
              </a:rPr>
              <a:t>Traffic Multiplier Content:</a:t>
            </a:r>
            <a:r>
              <a:rPr kumimoji="0" lang="en-US" sz="2400" b="0" i="0" u="none" strike="noStrike" kern="1200" cap="none" spc="0" normalizeH="0" noProof="0" dirty="0" smtClean="0">
                <a:ln>
                  <a:noFill/>
                </a:ln>
                <a:solidFill>
                  <a:schemeClr val="tx1"/>
                </a:solidFill>
                <a:effectLst/>
                <a:uLnTx/>
                <a:uFillTx/>
                <a:latin typeface="Myriad Pro Light" pitchFamily="34" charset="0"/>
                <a:ea typeface="+mj-ea"/>
                <a:cs typeface="+mj-cs"/>
              </a:rPr>
              <a:t> Meta content analysis</a:t>
            </a:r>
            <a:endParaRPr kumimoji="0" lang="en-IN" sz="24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sp>
        <p:nvSpPr>
          <p:cNvPr id="37" name="Rectangle 36"/>
          <p:cNvSpPr/>
          <p:nvPr/>
        </p:nvSpPr>
        <p:spPr>
          <a:xfrm>
            <a:off x="6444208" y="1484784"/>
            <a:ext cx="2520280" cy="15121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1</a:t>
            </a:r>
            <a:r>
              <a:rPr lang="en-US" sz="1200" baseline="30000" dirty="0" smtClean="0">
                <a:solidFill>
                  <a:schemeClr val="tx1"/>
                </a:solidFill>
                <a:latin typeface="Myriad Pro Light"/>
                <a:cs typeface="Calibri" pitchFamily="34" charset="0"/>
              </a:rPr>
              <a:t>st</a:t>
            </a:r>
            <a:r>
              <a:rPr lang="en-US" sz="1200" dirty="0" smtClean="0">
                <a:solidFill>
                  <a:schemeClr val="tx1"/>
                </a:solidFill>
                <a:latin typeface="Myriad Pro Light"/>
                <a:cs typeface="Calibri" pitchFamily="34" charset="0"/>
              </a:rPr>
              <a:t> Meta keyword is same as product title..in rest of the keywords few words are added like reviews, product ratings. And some keywords are generic like Beauty, Hair care which is more associated with category pages.</a:t>
            </a:r>
            <a:endParaRPr lang="en-US" dirty="0"/>
          </a:p>
        </p:txBody>
      </p:sp>
      <p:cxnSp>
        <p:nvCxnSpPr>
          <p:cNvPr id="38" name="Straight Arrow Connector 37"/>
          <p:cNvCxnSpPr/>
          <p:nvPr/>
        </p:nvCxnSpPr>
        <p:spPr>
          <a:xfrm flipH="1" flipV="1">
            <a:off x="4067944" y="1322512"/>
            <a:ext cx="2376264" cy="414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444208" y="3861048"/>
            <a:ext cx="2520280" cy="504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Target is appearing on 3</a:t>
            </a:r>
            <a:r>
              <a:rPr lang="en-US" sz="1200" baseline="30000" dirty="0" smtClean="0">
                <a:solidFill>
                  <a:schemeClr val="tx1"/>
                </a:solidFill>
                <a:latin typeface="Myriad Pro Light"/>
                <a:cs typeface="Calibri" pitchFamily="34" charset="0"/>
              </a:rPr>
              <a:t>rd p</a:t>
            </a:r>
            <a:r>
              <a:rPr lang="en-US" sz="1200" dirty="0" smtClean="0">
                <a:solidFill>
                  <a:schemeClr val="tx1"/>
                </a:solidFill>
                <a:latin typeface="Myriad Pro Light"/>
                <a:cs typeface="Calibri" pitchFamily="34" charset="0"/>
              </a:rPr>
              <a:t>osition</a:t>
            </a:r>
            <a:endParaRPr lang="en-US" dirty="0"/>
          </a:p>
        </p:txBody>
      </p:sp>
      <p:cxnSp>
        <p:nvCxnSpPr>
          <p:cNvPr id="40" name="Straight Arrow Connector 39"/>
          <p:cNvCxnSpPr>
            <a:stCxn id="39" idx="1"/>
          </p:cNvCxnSpPr>
          <p:nvPr/>
        </p:nvCxnSpPr>
        <p:spPr>
          <a:xfrm flipH="1">
            <a:off x="4932040" y="4113076"/>
            <a:ext cx="1512168" cy="3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rot="16200000">
            <a:off x="2375756" y="2312876"/>
            <a:ext cx="720080" cy="4104456"/>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cstate="print"/>
          <a:srcRect/>
          <a:stretch>
            <a:fillRect/>
          </a:stretch>
        </p:blipFill>
        <p:spPr bwMode="auto">
          <a:xfrm>
            <a:off x="467544" y="692696"/>
            <a:ext cx="7553325" cy="2676525"/>
          </a:xfrm>
          <a:prstGeom prst="rect">
            <a:avLst/>
          </a:prstGeom>
          <a:noFill/>
          <a:ln w="9525">
            <a:noFill/>
            <a:miter lim="800000"/>
            <a:headEnd/>
            <a:tailEnd/>
          </a:ln>
        </p:spPr>
      </p:pic>
      <p:sp>
        <p:nvSpPr>
          <p:cNvPr id="14" name="Rectangle 13"/>
          <p:cNvSpPr/>
          <p:nvPr/>
        </p:nvSpPr>
        <p:spPr>
          <a:xfrm rot="16200000">
            <a:off x="4139952" y="476672"/>
            <a:ext cx="288032" cy="4464496"/>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084168" y="3429000"/>
            <a:ext cx="2520280" cy="6480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This keyword does not have any search volume as there are no users searching for it explicitly</a:t>
            </a:r>
            <a:endParaRPr lang="en-US" dirty="0"/>
          </a:p>
        </p:txBody>
      </p:sp>
      <p:cxnSp>
        <p:nvCxnSpPr>
          <p:cNvPr id="16" name="Straight Arrow Connector 15"/>
          <p:cNvCxnSpPr/>
          <p:nvPr/>
        </p:nvCxnSpPr>
        <p:spPr>
          <a:xfrm flipH="1" flipV="1">
            <a:off x="5220072" y="3068960"/>
            <a:ext cx="864096" cy="7560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0" y="0"/>
            <a:ext cx="9144000" cy="76470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Myriad Pro Light" pitchFamily="34" charset="0"/>
                <a:ea typeface="+mj-ea"/>
                <a:cs typeface="+mj-cs"/>
              </a:rPr>
              <a:t>Though Meta content</a:t>
            </a:r>
            <a:r>
              <a:rPr kumimoji="0" lang="en-US" sz="2000" b="0" i="0" u="none" strike="noStrike" kern="1200" cap="none" spc="0" normalizeH="0" noProof="0" dirty="0" smtClean="0">
                <a:ln>
                  <a:noFill/>
                </a:ln>
                <a:solidFill>
                  <a:schemeClr val="tx1"/>
                </a:solidFill>
                <a:effectLst/>
                <a:uLnTx/>
                <a:uFillTx/>
                <a:latin typeface="Myriad Pro Light" pitchFamily="34" charset="0"/>
                <a:ea typeface="+mj-ea"/>
                <a:cs typeface="+mj-cs"/>
              </a:rPr>
              <a:t> is not the only </a:t>
            </a:r>
            <a:r>
              <a:rPr lang="en-US" sz="2000" dirty="0" smtClean="0">
                <a:latin typeface="Myriad Pro Light" pitchFamily="34" charset="0"/>
                <a:ea typeface="+mj-ea"/>
                <a:cs typeface="+mj-cs"/>
              </a:rPr>
              <a:t>way to </a:t>
            </a:r>
            <a:r>
              <a:rPr kumimoji="0" lang="en-US" sz="2000" b="0" i="0" u="none" strike="noStrike" kern="1200" cap="none" spc="0" normalizeH="0" noProof="0" dirty="0" smtClean="0">
                <a:ln>
                  <a:noFill/>
                </a:ln>
                <a:solidFill>
                  <a:schemeClr val="tx1"/>
                </a:solidFill>
                <a:effectLst/>
                <a:uLnTx/>
                <a:uFillTx/>
                <a:latin typeface="Myriad Pro Light" pitchFamily="34" charset="0"/>
                <a:ea typeface="+mj-ea"/>
                <a:cs typeface="+mj-cs"/>
              </a:rPr>
              <a:t>get traffic it is equally important to have the right keyword selection for being </a:t>
            </a:r>
            <a:r>
              <a:rPr kumimoji="0" lang="en-US" sz="2000" b="0" i="0" u="none" strike="noStrike" kern="1200" cap="none" spc="0" normalizeH="0" noProof="0" dirty="0" smtClean="0">
                <a:ln>
                  <a:noFill/>
                </a:ln>
                <a:solidFill>
                  <a:srgbClr val="FF0000"/>
                </a:solidFill>
                <a:effectLst/>
                <a:uLnTx/>
                <a:uFillTx/>
                <a:latin typeface="Myriad Pro Light" pitchFamily="34" charset="0"/>
                <a:ea typeface="+mj-ea"/>
                <a:cs typeface="+mj-cs"/>
              </a:rPr>
              <a:t>Discovered</a:t>
            </a:r>
            <a:r>
              <a:rPr kumimoji="0" lang="en-US" sz="2000" b="0" i="0" u="none" strike="noStrike" kern="1200" cap="none" spc="0" normalizeH="0" noProof="0" dirty="0" smtClean="0">
                <a:ln>
                  <a:noFill/>
                </a:ln>
                <a:solidFill>
                  <a:schemeClr val="tx1"/>
                </a:solidFill>
                <a:effectLst/>
                <a:uLnTx/>
                <a:uFillTx/>
                <a:latin typeface="Myriad Pro Light" pitchFamily="34" charset="0"/>
                <a:ea typeface="+mj-ea"/>
                <a:cs typeface="+mj-cs"/>
              </a:rPr>
              <a:t> by </a:t>
            </a:r>
            <a:r>
              <a:rPr lang="en-US" sz="2000" dirty="0" smtClean="0">
                <a:solidFill>
                  <a:srgbClr val="FF0000"/>
                </a:solidFill>
                <a:latin typeface="Myriad Pro Light" pitchFamily="34" charset="0"/>
                <a:ea typeface="+mj-ea"/>
                <a:cs typeface="+mj-cs"/>
              </a:rPr>
              <a:t>R</a:t>
            </a:r>
            <a:r>
              <a:rPr kumimoji="0" lang="en-US" sz="2000" b="0" i="0" u="none" strike="noStrike" kern="1200" cap="none" spc="0" normalizeH="0" noProof="0" dirty="0" smtClean="0">
                <a:ln>
                  <a:noFill/>
                </a:ln>
                <a:solidFill>
                  <a:srgbClr val="FF0000"/>
                </a:solidFill>
                <a:effectLst/>
                <a:uLnTx/>
                <a:uFillTx/>
                <a:latin typeface="Myriad Pro Light" pitchFamily="34" charset="0"/>
                <a:ea typeface="+mj-ea"/>
                <a:cs typeface="+mj-cs"/>
              </a:rPr>
              <a:t>elevant</a:t>
            </a:r>
            <a:r>
              <a:rPr kumimoji="0" lang="en-US" sz="2000" b="0" i="0" u="none" strike="noStrike" kern="1200" cap="none" spc="0" normalizeH="0" noProof="0" dirty="0" smtClean="0">
                <a:ln>
                  <a:noFill/>
                </a:ln>
                <a:solidFill>
                  <a:schemeClr val="tx1"/>
                </a:solidFill>
                <a:effectLst/>
                <a:uLnTx/>
                <a:uFillTx/>
                <a:latin typeface="Myriad Pro Light" pitchFamily="34" charset="0"/>
                <a:ea typeface="+mj-ea"/>
                <a:cs typeface="+mj-cs"/>
              </a:rPr>
              <a:t> traffic</a:t>
            </a:r>
            <a:endParaRPr kumimoji="0" lang="en-IN" sz="20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sp>
        <p:nvSpPr>
          <p:cNvPr id="18" name="Title 1"/>
          <p:cNvSpPr txBox="1">
            <a:spLocks/>
          </p:cNvSpPr>
          <p:nvPr/>
        </p:nvSpPr>
        <p:spPr>
          <a:xfrm>
            <a:off x="4788024" y="4365104"/>
            <a:ext cx="4355976" cy="1296144"/>
          </a:xfrm>
          <a:prstGeom prst="rect">
            <a:avLst/>
          </a:prstGeom>
          <a:solidFill>
            <a:schemeClr val="accent5">
              <a:lumMod val="20000"/>
              <a:lumOff val="80000"/>
            </a:schemeClr>
          </a:solidFill>
        </p:spPr>
        <p:txBody>
          <a:bodyPr vert="horz" lIns="91440" tIns="45720" rIns="91440" bIns="45720" rtlCol="0" anchor="ctr">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chemeClr val="tx1"/>
                </a:solidFill>
                <a:effectLst/>
                <a:uLnTx/>
                <a:uFillTx/>
                <a:latin typeface="Myriad Pro Light" pitchFamily="34" charset="0"/>
                <a:ea typeface="+mj-ea"/>
                <a:cs typeface="+mj-cs"/>
              </a:rPr>
              <a:t>Though</a:t>
            </a:r>
            <a:r>
              <a:rPr kumimoji="0" lang="en-US" sz="1600" b="0" i="0" u="none" strike="noStrike" kern="1200" cap="none" spc="0" normalizeH="0" noProof="0" dirty="0" smtClean="0">
                <a:ln>
                  <a:noFill/>
                </a:ln>
                <a:solidFill>
                  <a:schemeClr val="tx1"/>
                </a:solidFill>
                <a:effectLst/>
                <a:uLnTx/>
                <a:uFillTx/>
                <a:latin typeface="Myriad Pro Light" pitchFamily="34" charset="0"/>
                <a:ea typeface="+mj-ea"/>
                <a:cs typeface="+mj-cs"/>
              </a:rPr>
              <a:t> you are appearing on 3</a:t>
            </a:r>
            <a:r>
              <a:rPr kumimoji="0" lang="en-US" sz="1600" b="0" i="0" u="none" strike="noStrike" kern="1200" cap="none" spc="0" normalizeH="0" baseline="30000" noProof="0" dirty="0" smtClean="0">
                <a:ln>
                  <a:noFill/>
                </a:ln>
                <a:solidFill>
                  <a:schemeClr val="tx1"/>
                </a:solidFill>
                <a:effectLst/>
                <a:uLnTx/>
                <a:uFillTx/>
                <a:latin typeface="Myriad Pro Light" pitchFamily="34" charset="0"/>
                <a:ea typeface="+mj-ea"/>
                <a:cs typeface="+mj-cs"/>
              </a:rPr>
              <a:t>rd</a:t>
            </a:r>
            <a:r>
              <a:rPr kumimoji="0" lang="en-US" sz="1600" b="0" i="0" u="none" strike="noStrike" kern="1200" cap="none" spc="0" normalizeH="0" noProof="0" dirty="0" smtClean="0">
                <a:ln>
                  <a:noFill/>
                </a:ln>
                <a:solidFill>
                  <a:schemeClr val="tx1"/>
                </a:solidFill>
                <a:effectLst/>
                <a:uLnTx/>
                <a:uFillTx/>
                <a:latin typeface="Myriad Pro Light" pitchFamily="34" charset="0"/>
                <a:ea typeface="+mj-ea"/>
                <a:cs typeface="+mj-cs"/>
              </a:rPr>
              <a:t> position for this keyword there is no </a:t>
            </a:r>
            <a:r>
              <a:rPr kumimoji="0" lang="en-US" sz="1600" b="0" i="0" u="none" strike="noStrike" kern="1200" cap="none" spc="0" normalizeH="0" baseline="0" noProof="0" dirty="0" smtClean="0">
                <a:ln>
                  <a:noFill/>
                </a:ln>
                <a:solidFill>
                  <a:schemeClr val="tx1"/>
                </a:solidFill>
                <a:effectLst/>
                <a:uLnTx/>
                <a:uFillTx/>
                <a:latin typeface="Myriad Pro Light" pitchFamily="34" charset="0"/>
                <a:ea typeface="+mj-ea"/>
                <a:cs typeface="+mj-cs"/>
              </a:rPr>
              <a:t>search volume available</a:t>
            </a:r>
            <a:r>
              <a:rPr kumimoji="0" lang="en-US" sz="1600" b="0" i="0" u="none" strike="noStrike" kern="1200" cap="none" spc="0" normalizeH="0" noProof="0" dirty="0" smtClean="0">
                <a:ln>
                  <a:noFill/>
                </a:ln>
                <a:solidFill>
                  <a:schemeClr val="tx1"/>
                </a:solidFill>
                <a:effectLst/>
                <a:uLnTx/>
                <a:uFillTx/>
                <a:latin typeface="Myriad Pro Light" pitchFamily="34" charset="0"/>
                <a:ea typeface="+mj-ea"/>
                <a:cs typeface="+mj-cs"/>
              </a:rPr>
              <a:t> for it….if your traffic is low on the page please consider this as one of the reason…</a:t>
            </a:r>
            <a:endParaRPr kumimoji="0" lang="en-IN" sz="16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cxnSp>
        <p:nvCxnSpPr>
          <p:cNvPr id="19" name="Straight Arrow Connector 18"/>
          <p:cNvCxnSpPr/>
          <p:nvPr/>
        </p:nvCxnSpPr>
        <p:spPr>
          <a:xfrm flipH="1">
            <a:off x="3995936" y="4797152"/>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3" cstate="print"/>
          <a:srcRect/>
          <a:stretch>
            <a:fillRect/>
          </a:stretch>
        </p:blipFill>
        <p:spPr bwMode="auto">
          <a:xfrm>
            <a:off x="0" y="3356992"/>
            <a:ext cx="3933825"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Keyword analysis continued…</a:t>
            </a:r>
            <a:endParaRPr lang="en-US" sz="2800" dirty="0"/>
          </a:p>
        </p:txBody>
      </p:sp>
      <p:graphicFrame>
        <p:nvGraphicFramePr>
          <p:cNvPr id="4" name="Table 3"/>
          <p:cNvGraphicFramePr>
            <a:graphicFrameLocks noGrp="1"/>
          </p:cNvGraphicFramePr>
          <p:nvPr/>
        </p:nvGraphicFramePr>
        <p:xfrm>
          <a:off x="179507" y="1700808"/>
          <a:ext cx="8640964" cy="2888145"/>
        </p:xfrm>
        <a:graphic>
          <a:graphicData uri="http://schemas.openxmlformats.org/drawingml/2006/table">
            <a:tbl>
              <a:tblPr/>
              <a:tblGrid>
                <a:gridCol w="1756149"/>
                <a:gridCol w="919886"/>
                <a:gridCol w="1087138"/>
                <a:gridCol w="1505268"/>
                <a:gridCol w="752634"/>
                <a:gridCol w="836260"/>
                <a:gridCol w="1170764"/>
                <a:gridCol w="612865"/>
              </a:tblGrid>
              <a:tr h="900557">
                <a:tc>
                  <a:txBody>
                    <a:bodyPr/>
                    <a:lstStyle/>
                    <a:p>
                      <a:pPr algn="l" fontAlgn="b"/>
                      <a:r>
                        <a:rPr lang="en-US" sz="1100" b="0" i="0" u="none" strike="noStrike" dirty="0">
                          <a:solidFill>
                            <a:srgbClr val="000000"/>
                          </a:solidFill>
                          <a:latin typeface="Calibri"/>
                        </a:rPr>
                        <a:t>Meta Keywords</a:t>
                      </a:r>
                    </a:p>
                  </a:txBody>
                  <a:tcPr marL="3303" marR="3303" marT="3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Conair Infinity Pro Curling Iron 1 </a:t>
                      </a:r>
                      <a:r>
                        <a:rPr lang="en-US" sz="1100" b="0" i="0" u="none" strike="noStrike" dirty="0" smtClean="0">
                          <a:solidFill>
                            <a:srgbClr val="000000"/>
                          </a:solidFill>
                          <a:latin typeface="Calibri"/>
                        </a:rPr>
                        <a:t>½”</a:t>
                      </a:r>
                      <a:endParaRPr lang="en-US" sz="1100" b="0" i="0" u="none" strike="noStrike" dirty="0">
                        <a:solidFill>
                          <a:srgbClr val="000000"/>
                        </a:solidFill>
                        <a:latin typeface="Calibri"/>
                      </a:endParaRP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Conair Infinity Pro Curling Iron 1 1/2" reviews</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Conair Infinity Pro Curling Iron 1 1/2" product ratings</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beauty</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hair care</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hair styling tools</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0" i="0" u="none" strike="noStrike" dirty="0">
                          <a:solidFill>
                            <a:srgbClr val="000000"/>
                          </a:solidFill>
                          <a:latin typeface="Calibri"/>
                        </a:rPr>
                        <a:t>Target</a:t>
                      </a:r>
                    </a:p>
                  </a:txBody>
                  <a:tcPr marL="3303" marR="3303" marT="33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541748">
                <a:tc>
                  <a:txBody>
                    <a:bodyPr/>
                    <a:lstStyle/>
                    <a:p>
                      <a:pPr algn="l" fontAlgn="b"/>
                      <a:r>
                        <a:rPr lang="en-US" sz="1100" b="0" i="0" u="none" strike="noStrike" dirty="0">
                          <a:solidFill>
                            <a:srgbClr val="000000"/>
                          </a:solidFill>
                          <a:latin typeface="Calibri"/>
                        </a:rPr>
                        <a:t>Position on Google for meta </a:t>
                      </a:r>
                      <a:r>
                        <a:rPr lang="en-US" sz="1100" b="0" i="0" u="none" strike="noStrike" dirty="0" smtClean="0">
                          <a:solidFill>
                            <a:srgbClr val="000000"/>
                          </a:solidFill>
                          <a:latin typeface="Calibri"/>
                        </a:rPr>
                        <a:t>keywords </a:t>
                      </a:r>
                      <a:r>
                        <a:rPr lang="en-US" sz="1100" b="0" i="0" u="none" strike="noStrike" dirty="0">
                          <a:solidFill>
                            <a:srgbClr val="000000"/>
                          </a:solidFill>
                          <a:latin typeface="Calibri"/>
                        </a:rPr>
                        <a:t>leading to </a:t>
                      </a:r>
                      <a:r>
                        <a:rPr lang="en-US" sz="1100" b="0" i="0" u="none" strike="noStrike" dirty="0" smtClean="0">
                          <a:solidFill>
                            <a:srgbClr val="000000"/>
                          </a:solidFill>
                          <a:latin typeface="Calibri"/>
                        </a:rPr>
                        <a:t>the </a:t>
                      </a:r>
                      <a:r>
                        <a:rPr lang="en-US" sz="1100" b="0" i="0" u="none" strike="noStrike" dirty="0">
                          <a:solidFill>
                            <a:srgbClr val="000000"/>
                          </a:solidFill>
                          <a:latin typeface="Calibri"/>
                        </a:rPr>
                        <a:t>specific product page</a:t>
                      </a:r>
                    </a:p>
                  </a:txBody>
                  <a:tcPr marL="3303" marR="3303" marT="3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3</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4</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362344">
                <a:tc>
                  <a:txBody>
                    <a:bodyPr/>
                    <a:lstStyle/>
                    <a:p>
                      <a:pPr algn="l" fontAlgn="b"/>
                      <a:r>
                        <a:rPr lang="en-US" sz="1100" b="0" i="0" u="none" strike="noStrike" dirty="0">
                          <a:solidFill>
                            <a:srgbClr val="000000"/>
                          </a:solidFill>
                          <a:latin typeface="Calibri"/>
                        </a:rPr>
                        <a:t>Search volume for keyword1</a:t>
                      </a:r>
                    </a:p>
                  </a:txBody>
                  <a:tcPr marL="3303" marR="3303" marT="3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100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246000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33100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1900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16600000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541748">
                <a:tc>
                  <a:txBody>
                    <a:bodyPr/>
                    <a:lstStyle/>
                    <a:p>
                      <a:pPr algn="l" fontAlgn="b"/>
                      <a:r>
                        <a:rPr lang="en-US" sz="1100" b="0" i="0" u="none" strike="noStrike" dirty="0">
                          <a:solidFill>
                            <a:srgbClr val="000000"/>
                          </a:solidFill>
                          <a:latin typeface="Calibri"/>
                        </a:rPr>
                        <a:t>Weighted avr position (Position*search volume/search volume)</a:t>
                      </a:r>
                    </a:p>
                  </a:txBody>
                  <a:tcPr marL="3303" marR="3303" marT="3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541748">
                <a:tc>
                  <a:txBody>
                    <a:bodyPr/>
                    <a:lstStyle/>
                    <a:p>
                      <a:pPr algn="l" fontAlgn="b"/>
                      <a:r>
                        <a:rPr lang="en-US" sz="1100" b="0" i="0" u="none" strike="noStrike" dirty="0">
                          <a:solidFill>
                            <a:srgbClr val="000000"/>
                          </a:solidFill>
                          <a:latin typeface="Calibri"/>
                        </a:rPr>
                        <a:t>Estimated Click through Rate based on w.avg position</a:t>
                      </a:r>
                    </a:p>
                  </a:txBody>
                  <a:tcPr marL="3303" marR="3303" marT="3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t"/>
                      <a:r>
                        <a:rPr lang="en-US" sz="1100" b="0" i="0" u="none" strike="noStrike" dirty="0">
                          <a:solidFill>
                            <a:srgbClr val="000000"/>
                          </a:solidFill>
                          <a:latin typeface="Calibri"/>
                        </a:rPr>
                        <a:t>0%</a:t>
                      </a:r>
                    </a:p>
                  </a:txBody>
                  <a:tcPr marL="3303" marR="3303" marT="33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bl>
          </a:graphicData>
        </a:graphic>
      </p:graphicFrame>
      <p:sp>
        <p:nvSpPr>
          <p:cNvPr id="5" name="Rectangle 4"/>
          <p:cNvSpPr/>
          <p:nvPr/>
        </p:nvSpPr>
        <p:spPr>
          <a:xfrm rot="16200000">
            <a:off x="2807804" y="872716"/>
            <a:ext cx="1656184" cy="360040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6353944" y="1034480"/>
            <a:ext cx="1656184" cy="3276872"/>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475656" y="5085184"/>
            <a:ext cx="3240360" cy="1440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Ideally there should be 3 to 5 keywords per page here it is 7. First 3 keywords are product specific and has good position on Google however there is zero search volume for it…</a:t>
            </a:r>
            <a:endParaRPr lang="en-US" dirty="0"/>
          </a:p>
        </p:txBody>
      </p:sp>
      <p:cxnSp>
        <p:nvCxnSpPr>
          <p:cNvPr id="8" name="Straight Arrow Connector 7"/>
          <p:cNvCxnSpPr/>
          <p:nvPr/>
        </p:nvCxnSpPr>
        <p:spPr>
          <a:xfrm flipV="1">
            <a:off x="2555776" y="3573016"/>
            <a:ext cx="0" cy="1476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92080" y="5013176"/>
            <a:ext cx="3240360" cy="1440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Myriad Pro Light"/>
                <a:cs typeface="Calibri" pitchFamily="34" charset="0"/>
              </a:rPr>
              <a:t>Last four keywords are category specific and  except “Target” for rest of the keywords Target doesn’t appear anywhere on first 20 results even though the search volume is very high…</a:t>
            </a:r>
            <a:endParaRPr lang="en-US" dirty="0"/>
          </a:p>
        </p:txBody>
      </p:sp>
      <p:cxnSp>
        <p:nvCxnSpPr>
          <p:cNvPr id="10" name="Straight Arrow Connector 9"/>
          <p:cNvCxnSpPr/>
          <p:nvPr/>
        </p:nvCxnSpPr>
        <p:spPr>
          <a:xfrm flipV="1">
            <a:off x="6372200" y="3501008"/>
            <a:ext cx="0" cy="1476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4661574" y="683995"/>
            <a:ext cx="4190492" cy="2239346"/>
            <a:chOff x="1" y="395048"/>
            <a:chExt cx="4571999" cy="2239346"/>
          </a:xfrm>
        </p:grpSpPr>
        <p:pic>
          <p:nvPicPr>
            <p:cNvPr id="1027" name="Picture 3"/>
            <p:cNvPicPr>
              <a:picLocks noChangeAspect="1" noChangeArrowheads="1"/>
            </p:cNvPicPr>
            <p:nvPr/>
          </p:nvPicPr>
          <p:blipFill>
            <a:blip r:embed="rId2" cstate="print"/>
            <a:srcRect l="11850" t="27403" r="31863" b="45194"/>
            <a:stretch>
              <a:fillRect/>
            </a:stretch>
          </p:blipFill>
          <p:spPr bwMode="auto">
            <a:xfrm>
              <a:off x="1" y="395048"/>
              <a:ext cx="4571999" cy="2239346"/>
            </a:xfrm>
            <a:prstGeom prst="rect">
              <a:avLst/>
            </a:prstGeom>
            <a:noFill/>
            <a:ln w="9525">
              <a:solidFill>
                <a:schemeClr val="accent6"/>
              </a:solidFill>
              <a:miter lim="800000"/>
              <a:headEnd/>
              <a:tailEnd/>
            </a:ln>
          </p:spPr>
        </p:pic>
        <p:sp>
          <p:nvSpPr>
            <p:cNvPr id="6" name="Rectangle 5"/>
            <p:cNvSpPr/>
            <p:nvPr/>
          </p:nvSpPr>
          <p:spPr>
            <a:xfrm>
              <a:off x="1" y="496157"/>
              <a:ext cx="4315829" cy="400110"/>
            </a:xfrm>
            <a:prstGeom prst="rect">
              <a:avLst/>
            </a:prstGeom>
            <a:solidFill>
              <a:schemeClr val="bg1"/>
            </a:solidFill>
            <a:ln>
              <a:noFill/>
            </a:ln>
          </p:spPr>
          <p:txBody>
            <a:bodyPr wrap="square">
              <a:spAutoFit/>
            </a:bodyPr>
            <a:lstStyle/>
            <a:p>
              <a:r>
                <a:rPr lang="en-US" sz="1000" b="1" dirty="0" smtClean="0">
                  <a:latin typeface="+mj-lt"/>
                </a:rPr>
                <a:t>Conair Infiniti CD109BP Professional Nano Tourmaline Ceramic 1½" Curling Iron</a:t>
              </a:r>
              <a:endParaRPr lang="en-US" sz="1000" b="1" dirty="0">
                <a:latin typeface="+mj-lt"/>
              </a:endParaRPr>
            </a:p>
          </p:txBody>
        </p:sp>
      </p:grpSp>
      <p:pic>
        <p:nvPicPr>
          <p:cNvPr id="1028" name="Picture 4"/>
          <p:cNvPicPr>
            <a:picLocks noChangeArrowheads="1"/>
          </p:cNvPicPr>
          <p:nvPr/>
        </p:nvPicPr>
        <p:blipFill>
          <a:blip r:embed="rId3" cstate="print"/>
          <a:srcRect l="12442" t="27403" r="33048" b="44454"/>
          <a:stretch>
            <a:fillRect/>
          </a:stretch>
        </p:blipFill>
        <p:spPr bwMode="auto">
          <a:xfrm>
            <a:off x="21069" y="719156"/>
            <a:ext cx="4572000" cy="2194560"/>
          </a:xfrm>
          <a:prstGeom prst="rect">
            <a:avLst/>
          </a:prstGeom>
          <a:noFill/>
          <a:ln w="9525">
            <a:solidFill>
              <a:schemeClr val="accent6"/>
            </a:solidFill>
            <a:miter lim="800000"/>
            <a:headEnd/>
            <a:tailEnd/>
          </a:ln>
        </p:spPr>
      </p:pic>
      <p:pic>
        <p:nvPicPr>
          <p:cNvPr id="1031" name="Picture 7"/>
          <p:cNvPicPr>
            <a:picLocks noChangeAspect="1" noChangeArrowheads="1"/>
          </p:cNvPicPr>
          <p:nvPr/>
        </p:nvPicPr>
        <p:blipFill>
          <a:blip r:embed="rId4" cstate="print"/>
          <a:srcRect l="11784" t="28859" r="36029" b="28882"/>
          <a:stretch>
            <a:fillRect/>
          </a:stretch>
        </p:blipFill>
        <p:spPr bwMode="auto">
          <a:xfrm>
            <a:off x="0" y="3573474"/>
            <a:ext cx="4427526" cy="2961717"/>
          </a:xfrm>
          <a:prstGeom prst="rect">
            <a:avLst/>
          </a:prstGeom>
          <a:noFill/>
          <a:ln w="9525">
            <a:noFill/>
            <a:miter lim="800000"/>
            <a:headEnd/>
            <a:tailEnd/>
          </a:ln>
        </p:spPr>
      </p:pic>
      <p:sp>
        <p:nvSpPr>
          <p:cNvPr id="15" name="TextBox 14"/>
          <p:cNvSpPr txBox="1"/>
          <p:nvPr/>
        </p:nvSpPr>
        <p:spPr>
          <a:xfrm>
            <a:off x="7244769" y="1334127"/>
            <a:ext cx="1589214"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smtClean="0"/>
              <a:t>Title updated by Ugam</a:t>
            </a:r>
            <a:endParaRPr lang="en-US" sz="1100" dirty="0"/>
          </a:p>
        </p:txBody>
      </p:sp>
      <p:sp>
        <p:nvSpPr>
          <p:cNvPr id="16" name="Rounded Rectangular Callout 15"/>
          <p:cNvSpPr/>
          <p:nvPr/>
        </p:nvSpPr>
        <p:spPr>
          <a:xfrm>
            <a:off x="4650131" y="775481"/>
            <a:ext cx="4193478" cy="361185"/>
          </a:xfrm>
          <a:prstGeom prst="wedgeRoundRectCallout">
            <a:avLst>
              <a:gd name="adj1" fmla="val 4582"/>
              <a:gd name="adj2" fmla="val 115798"/>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3777393" y="3022916"/>
            <a:ext cx="1589214"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smtClean="0"/>
              <a:t>Updated Specifications</a:t>
            </a:r>
            <a:endParaRPr lang="en-US" sz="1100" dirty="0"/>
          </a:p>
        </p:txBody>
      </p:sp>
      <p:sp>
        <p:nvSpPr>
          <p:cNvPr id="20" name="Title 2"/>
          <p:cNvSpPr txBox="1">
            <a:spLocks/>
          </p:cNvSpPr>
          <p:nvPr/>
        </p:nvSpPr>
        <p:spPr>
          <a:xfrm>
            <a:off x="0" y="0"/>
            <a:ext cx="7894902" cy="576075"/>
          </a:xfrm>
          <a:prstGeom prst="rect">
            <a:avLst/>
          </a:prstGeom>
        </p:spPr>
        <p:txBody>
          <a:bodyPr vert="horz" lIns="91440" tIns="45720" rIns="91440" bIns="45720" rtlCol="0" anchor="ctr">
            <a:normAutofit/>
          </a:bodyPr>
          <a:lstStyle/>
          <a:p>
            <a:pPr lvl="0">
              <a:spcBef>
                <a:spcPct val="0"/>
              </a:spcBef>
            </a:pPr>
            <a:r>
              <a:rPr lang="en-US" sz="2800" dirty="0" smtClean="0">
                <a:solidFill>
                  <a:srgbClr val="FFCC99">
                    <a:lumMod val="50000"/>
                  </a:srgbClr>
                </a:solidFill>
                <a:latin typeface="Calibri" pitchFamily="34" charset="0"/>
                <a:cs typeface="Calibri" pitchFamily="34" charset="0"/>
              </a:rPr>
              <a:t>Ugam’s version of optimized content…</a:t>
            </a:r>
            <a:endParaRPr lang="en-US" sz="2800" dirty="0">
              <a:solidFill>
                <a:srgbClr val="FFCC99">
                  <a:lumMod val="50000"/>
                </a:srgbClr>
              </a:solidFill>
              <a:latin typeface="Calibri" pitchFamily="34" charset="0"/>
              <a:cs typeface="Calibri" pitchFamily="34" charset="0"/>
            </a:endParaRPr>
          </a:p>
        </p:txBody>
      </p:sp>
      <p:grpSp>
        <p:nvGrpSpPr>
          <p:cNvPr id="3" name="Group 26"/>
          <p:cNvGrpSpPr/>
          <p:nvPr/>
        </p:nvGrpSpPr>
        <p:grpSpPr>
          <a:xfrm>
            <a:off x="4572000" y="3429000"/>
            <a:ext cx="4552749" cy="3284401"/>
            <a:chOff x="4572000" y="3429000"/>
            <a:chExt cx="4552749" cy="3284401"/>
          </a:xfrm>
        </p:grpSpPr>
        <p:pic>
          <p:nvPicPr>
            <p:cNvPr id="23" name="Picture 7"/>
            <p:cNvPicPr>
              <a:picLocks noChangeAspect="1" noChangeArrowheads="1"/>
            </p:cNvPicPr>
            <p:nvPr/>
          </p:nvPicPr>
          <p:blipFill>
            <a:blip r:embed="rId4" cstate="print"/>
            <a:srcRect l="11784" t="28859" r="36029" b="65987"/>
            <a:stretch>
              <a:fillRect/>
            </a:stretch>
          </p:blipFill>
          <p:spPr bwMode="auto">
            <a:xfrm>
              <a:off x="4572000" y="3429000"/>
              <a:ext cx="4427526" cy="361185"/>
            </a:xfrm>
            <a:prstGeom prst="rect">
              <a:avLst/>
            </a:prstGeom>
            <a:noFill/>
            <a:ln w="9525">
              <a:noFill/>
              <a:miter lim="800000"/>
              <a:headEnd/>
              <a:tailEnd/>
            </a:ln>
          </p:spPr>
        </p:pic>
        <p:pic>
          <p:nvPicPr>
            <p:cNvPr id="1034" name="Picture 10"/>
            <p:cNvPicPr>
              <a:picLocks noChangeAspect="1" noChangeArrowheads="1"/>
            </p:cNvPicPr>
            <p:nvPr/>
          </p:nvPicPr>
          <p:blipFill>
            <a:blip r:embed="rId5" cstate="print"/>
            <a:srcRect l="19235" t="54415" r="38048" b="10152"/>
            <a:stretch>
              <a:fillRect/>
            </a:stretch>
          </p:blipFill>
          <p:spPr bwMode="auto">
            <a:xfrm>
              <a:off x="4661606" y="3751684"/>
              <a:ext cx="4463143" cy="2961717"/>
            </a:xfrm>
            <a:prstGeom prst="rect">
              <a:avLst/>
            </a:prstGeom>
            <a:noFill/>
            <a:ln w="9525">
              <a:noFill/>
              <a:miter lim="800000"/>
              <a:headEnd/>
              <a:tailEnd/>
            </a:ln>
          </p:spPr>
        </p:pic>
      </p:grpSp>
      <p:sp>
        <p:nvSpPr>
          <p:cNvPr id="25" name="Rounded Rectangular Callout 24"/>
          <p:cNvSpPr/>
          <p:nvPr/>
        </p:nvSpPr>
        <p:spPr>
          <a:xfrm>
            <a:off x="4572000" y="3429000"/>
            <a:ext cx="4355289" cy="3429000"/>
          </a:xfrm>
          <a:prstGeom prst="wedgeRoundRectCallout">
            <a:avLst>
              <a:gd name="adj1" fmla="val -39397"/>
              <a:gd name="adj2" fmla="val -53229"/>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526728" y="4873740"/>
            <a:ext cx="1871784" cy="1300266"/>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cstate="print"/>
          <a:srcRect/>
          <a:stretch>
            <a:fillRect/>
          </a:stretch>
        </p:blipFill>
        <p:spPr bwMode="auto">
          <a:xfrm>
            <a:off x="2838312" y="4873740"/>
            <a:ext cx="1633500" cy="1300266"/>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l="12201" t="16946" r="40537" b="50857"/>
          <a:stretch>
            <a:fillRect/>
          </a:stretch>
        </p:blipFill>
        <p:spPr bwMode="auto">
          <a:xfrm>
            <a:off x="0" y="467283"/>
            <a:ext cx="4427526" cy="2745006"/>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srcRect l="12201" t="16946" r="40537" b="77970"/>
          <a:stretch>
            <a:fillRect/>
          </a:stretch>
        </p:blipFill>
        <p:spPr bwMode="auto">
          <a:xfrm>
            <a:off x="4572000" y="611757"/>
            <a:ext cx="4427526" cy="433422"/>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l="24292" t="26662" r="43713" b="17051"/>
          <a:stretch>
            <a:fillRect/>
          </a:stretch>
        </p:blipFill>
        <p:spPr bwMode="auto">
          <a:xfrm>
            <a:off x="4658822" y="972942"/>
            <a:ext cx="4247397" cy="3250665"/>
          </a:xfrm>
          <a:prstGeom prst="rect">
            <a:avLst/>
          </a:prstGeom>
          <a:noFill/>
          <a:ln w="9525">
            <a:noFill/>
            <a:miter lim="800000"/>
            <a:headEnd/>
            <a:tailEnd/>
          </a:ln>
        </p:spPr>
      </p:pic>
      <p:sp>
        <p:nvSpPr>
          <p:cNvPr id="12" name="Rounded Rectangular Callout 11"/>
          <p:cNvSpPr/>
          <p:nvPr/>
        </p:nvSpPr>
        <p:spPr>
          <a:xfrm>
            <a:off x="4572000" y="550557"/>
            <a:ext cx="4355289" cy="3673049"/>
          </a:xfrm>
          <a:prstGeom prst="wedgeRoundRectCallout">
            <a:avLst>
              <a:gd name="adj1" fmla="val -55088"/>
              <a:gd name="adj2" fmla="val 14139"/>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2043705" y="2851104"/>
            <a:ext cx="2239347" cy="430887"/>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t>Updated Product Description with Feature Bullets</a:t>
            </a:r>
            <a:endParaRPr lang="en-US" sz="1100" dirty="0"/>
          </a:p>
        </p:txBody>
      </p:sp>
      <p:sp>
        <p:nvSpPr>
          <p:cNvPr id="14" name="Rounded Rectangular Callout 13"/>
          <p:cNvSpPr/>
          <p:nvPr/>
        </p:nvSpPr>
        <p:spPr>
          <a:xfrm>
            <a:off x="216711" y="4584792"/>
            <a:ext cx="5944503" cy="1878162"/>
          </a:xfrm>
          <a:prstGeom prst="wedgeRoundRectCallout">
            <a:avLst>
              <a:gd name="adj1" fmla="val 55341"/>
              <a:gd name="adj2" fmla="val 1327"/>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2053" name="Object 5"/>
          <p:cNvGraphicFramePr>
            <a:graphicFrameLocks noChangeAspect="1"/>
          </p:cNvGraphicFramePr>
          <p:nvPr/>
        </p:nvGraphicFramePr>
        <p:xfrm>
          <a:off x="4572000" y="4945977"/>
          <a:ext cx="1444740" cy="1228029"/>
        </p:xfrm>
        <a:graphic>
          <a:graphicData uri="http://schemas.openxmlformats.org/presentationml/2006/ole">
            <p:oleObj spid="_x0000_s1026" name="Acrobat Document" r:id="rId7" imgW="16017480" imgH="5254200" progId="AcroExch.Document.11">
              <p:embed/>
            </p:oleObj>
          </a:graphicData>
        </a:graphic>
      </p:graphicFrame>
      <p:sp>
        <p:nvSpPr>
          <p:cNvPr id="16" name="TextBox 15"/>
          <p:cNvSpPr txBox="1"/>
          <p:nvPr/>
        </p:nvSpPr>
        <p:spPr>
          <a:xfrm>
            <a:off x="6377925" y="5162688"/>
            <a:ext cx="2383821"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t>Additional Images and Product Manual</a:t>
            </a:r>
            <a:endParaRPr lang="en-US" sz="11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txBox="1">
            <a:spLocks/>
          </p:cNvSpPr>
          <p:nvPr/>
        </p:nvSpPr>
        <p:spPr>
          <a:xfrm>
            <a:off x="0" y="0"/>
            <a:ext cx="7894902" cy="576075"/>
          </a:xfrm>
          <a:prstGeom prst="rect">
            <a:avLst/>
          </a:prstGeom>
        </p:spPr>
        <p:txBody>
          <a:bodyPr vert="horz" lIns="91440" tIns="45720" rIns="91440" bIns="45720" rtlCol="0" anchor="ctr">
            <a:normAutofit/>
          </a:bodyPr>
          <a:lstStyle/>
          <a:p>
            <a:pPr lvl="0" algn="ctr">
              <a:spcBef>
                <a:spcPct val="0"/>
              </a:spcBef>
            </a:pPr>
            <a:r>
              <a:rPr lang="en-US" dirty="0" smtClean="0">
                <a:solidFill>
                  <a:srgbClr val="FFCC99">
                    <a:lumMod val="50000"/>
                  </a:srgbClr>
                </a:solidFill>
                <a:latin typeface="Calibri" pitchFamily="34" charset="0"/>
                <a:ea typeface="+mj-ea"/>
                <a:cs typeface="Calibri" pitchFamily="34" charset="0"/>
              </a:rPr>
              <a:t>Weber® Smokey 721001 Mountain Cooker 18.5", Black</a:t>
            </a:r>
            <a:endParaRPr kumimoji="0" lang="en-US" b="0" i="0" u="none" strike="noStrike" kern="1200" cap="none" spc="0" normalizeH="0" baseline="0" noProof="0" dirty="0">
              <a:ln>
                <a:noFill/>
              </a:ln>
              <a:solidFill>
                <a:srgbClr val="FFCC99">
                  <a:lumMod val="50000"/>
                </a:srgbClr>
              </a:solidFill>
              <a:effectLst/>
              <a:uLnTx/>
              <a:uFillTx/>
              <a:latin typeface="Calibri" pitchFamily="34" charset="0"/>
              <a:ea typeface="+mj-ea"/>
              <a:cs typeface="Calibri" pitchFamily="34" charset="0"/>
            </a:endParaRPr>
          </a:p>
        </p:txBody>
      </p:sp>
      <p:pic>
        <p:nvPicPr>
          <p:cNvPr id="3075" name="Picture 3"/>
          <p:cNvPicPr>
            <a:picLocks noChangeAspect="1" noChangeArrowheads="1"/>
          </p:cNvPicPr>
          <p:nvPr/>
        </p:nvPicPr>
        <p:blipFill>
          <a:blip r:embed="rId2" cstate="print"/>
          <a:srcRect l="12290" t="27180" r="39496" b="31460"/>
          <a:stretch>
            <a:fillRect/>
          </a:stretch>
        </p:blipFill>
        <p:spPr bwMode="auto">
          <a:xfrm>
            <a:off x="93306" y="467283"/>
            <a:ext cx="4334220" cy="2974465"/>
          </a:xfrm>
          <a:prstGeom prst="rect">
            <a:avLst/>
          </a:prstGeom>
          <a:noFill/>
          <a:ln w="9525">
            <a:solidFill>
              <a:schemeClr val="accent6"/>
            </a:solidFill>
            <a:miter lim="800000"/>
            <a:headEnd/>
            <a:tailEnd/>
          </a:ln>
        </p:spPr>
      </p:pic>
      <p:pic>
        <p:nvPicPr>
          <p:cNvPr id="15" name="Picture 3"/>
          <p:cNvPicPr>
            <a:picLocks noChangeAspect="1" noChangeArrowheads="1"/>
          </p:cNvPicPr>
          <p:nvPr/>
        </p:nvPicPr>
        <p:blipFill>
          <a:blip r:embed="rId2" cstate="print"/>
          <a:srcRect l="12290" t="27180" r="39496" b="31460"/>
          <a:stretch>
            <a:fillRect/>
          </a:stretch>
        </p:blipFill>
        <p:spPr bwMode="auto">
          <a:xfrm>
            <a:off x="4644237" y="467283"/>
            <a:ext cx="4334220" cy="2974465"/>
          </a:xfrm>
          <a:prstGeom prst="rect">
            <a:avLst/>
          </a:prstGeom>
          <a:noFill/>
          <a:ln w="9525">
            <a:solidFill>
              <a:schemeClr val="accent6"/>
            </a:solidFill>
            <a:miter lim="800000"/>
            <a:headEnd/>
            <a:tailEnd/>
          </a:ln>
        </p:spPr>
      </p:pic>
      <p:sp>
        <p:nvSpPr>
          <p:cNvPr id="18" name="Rectangle 17"/>
          <p:cNvSpPr/>
          <p:nvPr/>
        </p:nvSpPr>
        <p:spPr>
          <a:xfrm>
            <a:off x="4655434" y="558771"/>
            <a:ext cx="3369554" cy="261610"/>
          </a:xfrm>
          <a:prstGeom prst="rect">
            <a:avLst/>
          </a:prstGeom>
          <a:solidFill>
            <a:schemeClr val="bg1"/>
          </a:solidFill>
        </p:spPr>
        <p:txBody>
          <a:bodyPr wrap="square">
            <a:spAutoFit/>
          </a:bodyPr>
          <a:lstStyle/>
          <a:p>
            <a:r>
              <a:rPr lang="en-US" sz="1050" b="1" dirty="0" smtClean="0"/>
              <a:t>Weber® Smokey 721001 Mountain Cooker 18.5", Black</a:t>
            </a:r>
            <a:endParaRPr lang="en-US" sz="1050" b="1" dirty="0"/>
          </a:p>
        </p:txBody>
      </p:sp>
      <p:sp>
        <p:nvSpPr>
          <p:cNvPr id="19" name="Rounded Rectangular Callout 18"/>
          <p:cNvSpPr/>
          <p:nvPr/>
        </p:nvSpPr>
        <p:spPr>
          <a:xfrm>
            <a:off x="4716474" y="539520"/>
            <a:ext cx="3106191" cy="288948"/>
          </a:xfrm>
          <a:prstGeom prst="wedgeRoundRectCallout">
            <a:avLst>
              <a:gd name="adj1" fmla="val 6131"/>
              <a:gd name="adj2" fmla="val 105805"/>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p:cNvSpPr txBox="1"/>
          <p:nvPr/>
        </p:nvSpPr>
        <p:spPr>
          <a:xfrm>
            <a:off x="4860948" y="900705"/>
            <a:ext cx="1589214"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smtClean="0"/>
              <a:t>Title updated by Ugam</a:t>
            </a:r>
            <a:endParaRPr lang="en-US" sz="1100" dirty="0"/>
          </a:p>
        </p:txBody>
      </p:sp>
      <p:pic>
        <p:nvPicPr>
          <p:cNvPr id="3077" name="Picture 5"/>
          <p:cNvPicPr>
            <a:picLocks noChangeAspect="1" noChangeArrowheads="1"/>
          </p:cNvPicPr>
          <p:nvPr/>
        </p:nvPicPr>
        <p:blipFill>
          <a:blip r:embed="rId3" cstate="print"/>
          <a:srcRect l="11787" t="16663" r="39336" b="20020"/>
          <a:stretch>
            <a:fillRect/>
          </a:stretch>
        </p:blipFill>
        <p:spPr bwMode="auto">
          <a:xfrm>
            <a:off x="237780" y="3717948"/>
            <a:ext cx="4334220" cy="3067815"/>
          </a:xfrm>
          <a:prstGeom prst="rect">
            <a:avLst/>
          </a:prstGeom>
          <a:noFill/>
          <a:ln w="9525">
            <a:noFill/>
            <a:miter lim="800000"/>
            <a:headEnd/>
            <a:tailEnd/>
          </a:ln>
        </p:spPr>
      </p:pic>
      <p:sp>
        <p:nvSpPr>
          <p:cNvPr id="23" name="TextBox 22"/>
          <p:cNvSpPr txBox="1"/>
          <p:nvPr/>
        </p:nvSpPr>
        <p:spPr>
          <a:xfrm>
            <a:off x="2982786" y="5162688"/>
            <a:ext cx="1589214"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smtClean="0"/>
              <a:t>Updated Specifications</a:t>
            </a:r>
            <a:endParaRPr lang="en-US" sz="1100" dirty="0"/>
          </a:p>
        </p:txBody>
      </p:sp>
      <p:grpSp>
        <p:nvGrpSpPr>
          <p:cNvPr id="2" name="Group 24"/>
          <p:cNvGrpSpPr/>
          <p:nvPr/>
        </p:nvGrpSpPr>
        <p:grpSpPr>
          <a:xfrm>
            <a:off x="4716473" y="3573473"/>
            <a:ext cx="4045273" cy="3106192"/>
            <a:chOff x="4716473" y="3573473"/>
            <a:chExt cx="4045273" cy="3106192"/>
          </a:xfrm>
        </p:grpSpPr>
        <p:pic>
          <p:nvPicPr>
            <p:cNvPr id="21" name="Picture 5"/>
            <p:cNvPicPr>
              <a:picLocks noChangeAspect="1" noChangeArrowheads="1"/>
            </p:cNvPicPr>
            <p:nvPr/>
          </p:nvPicPr>
          <p:blipFill>
            <a:blip r:embed="rId3" cstate="print"/>
            <a:srcRect l="13416" t="16663" r="40965" b="77537"/>
            <a:stretch>
              <a:fillRect/>
            </a:stretch>
          </p:blipFill>
          <p:spPr bwMode="auto">
            <a:xfrm>
              <a:off x="4716474" y="3573473"/>
              <a:ext cx="4045272" cy="361186"/>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l="19805" t="35231" r="45155" b="24778"/>
            <a:stretch>
              <a:fillRect/>
            </a:stretch>
          </p:blipFill>
          <p:spPr bwMode="auto">
            <a:xfrm>
              <a:off x="4716473" y="3852921"/>
              <a:ext cx="3973035" cy="2826744"/>
            </a:xfrm>
            <a:prstGeom prst="rect">
              <a:avLst/>
            </a:prstGeom>
            <a:noFill/>
            <a:ln w="9525">
              <a:noFill/>
              <a:miter lim="800000"/>
              <a:headEnd/>
              <a:tailEnd/>
            </a:ln>
          </p:spPr>
        </p:pic>
      </p:grpSp>
      <p:sp>
        <p:nvSpPr>
          <p:cNvPr id="24" name="Rounded Rectangular Callout 23"/>
          <p:cNvSpPr/>
          <p:nvPr/>
        </p:nvSpPr>
        <p:spPr>
          <a:xfrm>
            <a:off x="4572000" y="3573474"/>
            <a:ext cx="4355289" cy="3284526"/>
          </a:xfrm>
          <a:prstGeom prst="wedgeRoundRectCallout">
            <a:avLst>
              <a:gd name="adj1" fmla="val -53541"/>
              <a:gd name="adj2" fmla="val -3631"/>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043705" y="2851104"/>
            <a:ext cx="2239347" cy="430887"/>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t>Updated Product Description with Feature Bullets</a:t>
            </a:r>
            <a:endParaRPr lang="en-US" sz="1100" dirty="0"/>
          </a:p>
        </p:txBody>
      </p:sp>
      <p:sp>
        <p:nvSpPr>
          <p:cNvPr id="16" name="TextBox 15"/>
          <p:cNvSpPr txBox="1"/>
          <p:nvPr/>
        </p:nvSpPr>
        <p:spPr>
          <a:xfrm>
            <a:off x="4716474" y="4945977"/>
            <a:ext cx="2383821" cy="261610"/>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t>Additional Images and Product Manual</a:t>
            </a:r>
            <a:endParaRPr lang="en-US" sz="1100" dirty="0"/>
          </a:p>
        </p:txBody>
      </p:sp>
      <p:sp>
        <p:nvSpPr>
          <p:cNvPr id="17" name="Title 2"/>
          <p:cNvSpPr txBox="1">
            <a:spLocks/>
          </p:cNvSpPr>
          <p:nvPr/>
        </p:nvSpPr>
        <p:spPr>
          <a:xfrm>
            <a:off x="0" y="0"/>
            <a:ext cx="7894902" cy="576075"/>
          </a:xfrm>
          <a:prstGeom prst="rect">
            <a:avLst/>
          </a:prstGeom>
        </p:spPr>
        <p:txBody>
          <a:bodyPr vert="horz" lIns="91440" tIns="45720" rIns="91440" bIns="45720" rtlCol="0" anchor="ctr">
            <a:normAutofit/>
          </a:bodyPr>
          <a:lstStyle/>
          <a:p>
            <a:pPr lvl="0" algn="ctr">
              <a:spcBef>
                <a:spcPct val="0"/>
              </a:spcBef>
            </a:pPr>
            <a:r>
              <a:rPr lang="en-US" dirty="0" smtClean="0">
                <a:solidFill>
                  <a:srgbClr val="FFCC99">
                    <a:lumMod val="50000"/>
                  </a:srgbClr>
                </a:solidFill>
                <a:latin typeface="Calibri" pitchFamily="34" charset="0"/>
                <a:cs typeface="Calibri" pitchFamily="34" charset="0"/>
              </a:rPr>
              <a:t>Weber® Smokey 721001 Mountain Cooker 18.5", Black</a:t>
            </a:r>
            <a:endParaRPr lang="en-US" dirty="0">
              <a:solidFill>
                <a:srgbClr val="FFCC99">
                  <a:lumMod val="50000"/>
                </a:srgbClr>
              </a:solidFill>
              <a:latin typeface="Calibri" pitchFamily="34" charset="0"/>
              <a:cs typeface="Calibri" pitchFamily="34" charset="0"/>
            </a:endParaRPr>
          </a:p>
        </p:txBody>
      </p:sp>
      <p:pic>
        <p:nvPicPr>
          <p:cNvPr id="4099" name="Picture 3"/>
          <p:cNvPicPr>
            <a:picLocks noChangeAspect="1" noChangeArrowheads="1"/>
          </p:cNvPicPr>
          <p:nvPr/>
        </p:nvPicPr>
        <p:blipFill>
          <a:blip r:embed="rId3" cstate="print"/>
          <a:srcRect l="12442" t="17034" r="39566" b="44454"/>
          <a:stretch>
            <a:fillRect/>
          </a:stretch>
        </p:blipFill>
        <p:spPr bwMode="auto">
          <a:xfrm>
            <a:off x="71080" y="539519"/>
            <a:ext cx="4284210" cy="3106191"/>
          </a:xfrm>
          <a:prstGeom prst="rect">
            <a:avLst/>
          </a:prstGeom>
          <a:noFill/>
          <a:ln w="9525">
            <a:noFill/>
            <a:miter lim="800000"/>
            <a:headEnd/>
            <a:tailEnd/>
          </a:ln>
        </p:spPr>
      </p:pic>
      <p:grpSp>
        <p:nvGrpSpPr>
          <p:cNvPr id="2" name="Group 14"/>
          <p:cNvGrpSpPr/>
          <p:nvPr/>
        </p:nvGrpSpPr>
        <p:grpSpPr>
          <a:xfrm>
            <a:off x="4572000" y="611757"/>
            <a:ext cx="4427526" cy="3322902"/>
            <a:chOff x="4572000" y="611757"/>
            <a:chExt cx="4427526" cy="3322902"/>
          </a:xfrm>
        </p:grpSpPr>
        <p:pic>
          <p:nvPicPr>
            <p:cNvPr id="10" name="Picture 3"/>
            <p:cNvPicPr>
              <a:picLocks noChangeAspect="1" noChangeArrowheads="1"/>
            </p:cNvPicPr>
            <p:nvPr/>
          </p:nvPicPr>
          <p:blipFill>
            <a:blip r:embed="rId4" cstate="print"/>
            <a:srcRect l="12201" t="16946" r="40537" b="77970"/>
            <a:stretch>
              <a:fillRect/>
            </a:stretch>
          </p:blipFill>
          <p:spPr bwMode="auto">
            <a:xfrm>
              <a:off x="4572000" y="611757"/>
              <a:ext cx="4427526" cy="433422"/>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l="24465" t="20344" r="43540" b="21888"/>
            <a:stretch>
              <a:fillRect/>
            </a:stretch>
          </p:blipFill>
          <p:spPr bwMode="auto">
            <a:xfrm>
              <a:off x="4716473" y="972942"/>
              <a:ext cx="4045273" cy="2961717"/>
            </a:xfrm>
            <a:prstGeom prst="rect">
              <a:avLst/>
            </a:prstGeom>
            <a:noFill/>
            <a:ln w="9525">
              <a:noFill/>
              <a:miter lim="800000"/>
              <a:headEnd/>
              <a:tailEnd/>
            </a:ln>
          </p:spPr>
        </p:pic>
      </p:grpSp>
      <p:sp>
        <p:nvSpPr>
          <p:cNvPr id="12" name="Rounded Rectangular Callout 11"/>
          <p:cNvSpPr/>
          <p:nvPr/>
        </p:nvSpPr>
        <p:spPr>
          <a:xfrm>
            <a:off x="4572000" y="611757"/>
            <a:ext cx="4355289" cy="3395139"/>
          </a:xfrm>
          <a:prstGeom prst="wedgeRoundRectCallout">
            <a:avLst>
              <a:gd name="adj1" fmla="val -55088"/>
              <a:gd name="adj2" fmla="val 14139"/>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p:cNvSpPr txBox="1"/>
          <p:nvPr/>
        </p:nvSpPr>
        <p:spPr>
          <a:xfrm>
            <a:off x="2115942" y="2706630"/>
            <a:ext cx="2239347" cy="430887"/>
          </a:xfrm>
          <a:prstGeom prst="rect">
            <a:avLst/>
          </a:prstGeom>
          <a:ln w="12700">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t>Updated Product Description with Feature Bullets</a:t>
            </a:r>
            <a:endParaRPr lang="en-US" sz="1100" dirty="0"/>
          </a:p>
        </p:txBody>
      </p:sp>
      <p:pic>
        <p:nvPicPr>
          <p:cNvPr id="4101" name="Picture 5" descr="W:\SHMC\CS\Documents\General\Weber Cooker\Alt Image1.jpg"/>
          <p:cNvPicPr>
            <a:picLocks noChangeAspect="1" noChangeArrowheads="1"/>
          </p:cNvPicPr>
          <p:nvPr/>
        </p:nvPicPr>
        <p:blipFill>
          <a:blip r:embed="rId6" cstate="print"/>
          <a:srcRect/>
          <a:stretch>
            <a:fillRect/>
          </a:stretch>
        </p:blipFill>
        <p:spPr bwMode="auto">
          <a:xfrm>
            <a:off x="165543" y="5307162"/>
            <a:ext cx="1304091" cy="1304091"/>
          </a:xfrm>
          <a:prstGeom prst="rect">
            <a:avLst/>
          </a:prstGeom>
          <a:noFill/>
        </p:spPr>
      </p:pic>
      <p:pic>
        <p:nvPicPr>
          <p:cNvPr id="4102" name="Picture 6" descr="W:\SHMC\CS\Documents\General\Weber Cooker\Alt Image2.jpg"/>
          <p:cNvPicPr>
            <a:picLocks noChangeArrowheads="1"/>
          </p:cNvPicPr>
          <p:nvPr/>
        </p:nvPicPr>
        <p:blipFill>
          <a:blip r:embed="rId7" cstate="print"/>
          <a:srcRect/>
          <a:stretch>
            <a:fillRect/>
          </a:stretch>
        </p:blipFill>
        <p:spPr bwMode="auto">
          <a:xfrm>
            <a:off x="1754757" y="5307162"/>
            <a:ext cx="1307592" cy="1307592"/>
          </a:xfrm>
          <a:prstGeom prst="rect">
            <a:avLst/>
          </a:prstGeom>
          <a:noFill/>
        </p:spPr>
      </p:pic>
      <p:pic>
        <p:nvPicPr>
          <p:cNvPr id="4103" name="Picture 7" descr="W:\SHMC\CS\Documents\General\Weber Cooker\Alt Image3.jpg"/>
          <p:cNvPicPr>
            <a:picLocks noChangeArrowheads="1"/>
          </p:cNvPicPr>
          <p:nvPr/>
        </p:nvPicPr>
        <p:blipFill>
          <a:blip r:embed="rId8" cstate="print"/>
          <a:srcRect/>
          <a:stretch>
            <a:fillRect/>
          </a:stretch>
        </p:blipFill>
        <p:spPr bwMode="auto">
          <a:xfrm>
            <a:off x="165543" y="3934659"/>
            <a:ext cx="1307592" cy="1307592"/>
          </a:xfrm>
          <a:prstGeom prst="rect">
            <a:avLst/>
          </a:prstGeom>
          <a:noFill/>
        </p:spPr>
      </p:pic>
      <p:pic>
        <p:nvPicPr>
          <p:cNvPr id="4104" name="Picture 8" descr="W:\SHMC\CS\Documents\General\Weber Cooker\Alt Image4.jpg"/>
          <p:cNvPicPr>
            <a:picLocks noChangeArrowheads="1"/>
          </p:cNvPicPr>
          <p:nvPr/>
        </p:nvPicPr>
        <p:blipFill>
          <a:blip r:embed="rId9" cstate="print"/>
          <a:srcRect/>
          <a:stretch>
            <a:fillRect/>
          </a:stretch>
        </p:blipFill>
        <p:spPr bwMode="auto">
          <a:xfrm>
            <a:off x="3127260" y="3934659"/>
            <a:ext cx="1307592" cy="1307592"/>
          </a:xfrm>
          <a:prstGeom prst="rect">
            <a:avLst/>
          </a:prstGeom>
          <a:noFill/>
        </p:spPr>
      </p:pic>
      <p:pic>
        <p:nvPicPr>
          <p:cNvPr id="4105" name="Picture 9" descr="W:\SHMC\CS\Documents\General\Weber Cooker\Alt Image5.jpg"/>
          <p:cNvPicPr>
            <a:picLocks noChangeArrowheads="1"/>
          </p:cNvPicPr>
          <p:nvPr/>
        </p:nvPicPr>
        <p:blipFill>
          <a:blip r:embed="rId10" cstate="print"/>
          <a:srcRect/>
          <a:stretch>
            <a:fillRect/>
          </a:stretch>
        </p:blipFill>
        <p:spPr bwMode="auto">
          <a:xfrm>
            <a:off x="1754757" y="3934659"/>
            <a:ext cx="1307592" cy="1307592"/>
          </a:xfrm>
          <a:prstGeom prst="rect">
            <a:avLst/>
          </a:prstGeom>
          <a:noFill/>
        </p:spPr>
      </p:pic>
      <p:graphicFrame>
        <p:nvGraphicFramePr>
          <p:cNvPr id="4107" name="Object 11"/>
          <p:cNvGraphicFramePr>
            <a:graphicFrameLocks noChangeAspect="1"/>
          </p:cNvGraphicFramePr>
          <p:nvPr/>
        </p:nvGraphicFramePr>
        <p:xfrm>
          <a:off x="3127260" y="5379399"/>
          <a:ext cx="1300266" cy="1228029"/>
        </p:xfrm>
        <a:graphic>
          <a:graphicData uri="http://schemas.openxmlformats.org/presentationml/2006/ole">
            <p:oleObj spid="_x0000_s2050" name="Acrobat Document" r:id="rId11" imgW="5033880" imgH="7767000" progId="AcroExch.Document.11">
              <p:embed/>
            </p:oleObj>
          </a:graphicData>
        </a:graphic>
      </p:graphicFrame>
      <p:sp>
        <p:nvSpPr>
          <p:cNvPr id="14" name="Rounded Rectangular Callout 13"/>
          <p:cNvSpPr/>
          <p:nvPr/>
        </p:nvSpPr>
        <p:spPr>
          <a:xfrm>
            <a:off x="1" y="3862421"/>
            <a:ext cx="4572000" cy="2817243"/>
          </a:xfrm>
          <a:prstGeom prst="wedgeRoundRectCallout">
            <a:avLst>
              <a:gd name="adj1" fmla="val 55130"/>
              <a:gd name="adj2" fmla="val 1669"/>
              <a:gd name="adj3" fmla="val 16667"/>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1"/>
          <p:cNvSpPr>
            <a:spLocks noGrp="1"/>
          </p:cNvSpPr>
          <p:nvPr>
            <p:ph type="sldNum" sz="quarter" idx="11"/>
          </p:nvPr>
        </p:nvSpPr>
        <p:spPr>
          <a:xfrm>
            <a:off x="-38100" y="6629400"/>
            <a:ext cx="2133600" cy="365125"/>
          </a:xfrm>
        </p:spPr>
        <p:txBody>
          <a:bodyPr/>
          <a:lstStyle/>
          <a:p>
            <a:pPr>
              <a:defRPr/>
            </a:pPr>
            <a:fld id="{F876862C-BCE7-4F66-B2F5-32D10A355261}" type="slidenum">
              <a:rPr lang="en-US" sz="1000" smtClean="0">
                <a:solidFill>
                  <a:srgbClr val="808080"/>
                </a:solidFill>
                <a:latin typeface="Myriad Pro Light"/>
              </a:rPr>
              <a:pPr>
                <a:defRPr/>
              </a:pPr>
              <a:t>2</a:t>
            </a:fld>
            <a:endParaRPr lang="en-US" sz="1000" dirty="0">
              <a:solidFill>
                <a:srgbClr val="808080"/>
              </a:solidFill>
              <a:latin typeface="Myriad Pro Light"/>
            </a:endParaRPr>
          </a:p>
        </p:txBody>
      </p:sp>
      <p:sp>
        <p:nvSpPr>
          <p:cNvPr id="19" name="Title 1"/>
          <p:cNvSpPr txBox="1">
            <a:spLocks/>
          </p:cNvSpPr>
          <p:nvPr/>
        </p:nvSpPr>
        <p:spPr>
          <a:xfrm>
            <a:off x="0" y="0"/>
            <a:ext cx="9144000" cy="672088"/>
          </a:xfrm>
          <a:prstGeom prst="rect">
            <a:avLst/>
          </a:prstGeom>
        </p:spPr>
        <p:txBody>
          <a:bodyPr/>
          <a:lstStyle/>
          <a:p>
            <a:pPr defTabSz="914400" eaLnBrk="0" fontAlgn="base" hangingPunct="0">
              <a:spcBef>
                <a:spcPct val="0"/>
              </a:spcBef>
              <a:spcAft>
                <a:spcPct val="0"/>
              </a:spcAft>
              <a:defRPr/>
            </a:pPr>
            <a:r>
              <a:rPr lang="en-US" sz="3600" b="0" kern="0" dirty="0">
                <a:solidFill>
                  <a:srgbClr val="000000">
                    <a:lumMod val="75000"/>
                    <a:lumOff val="25000"/>
                  </a:srgbClr>
                </a:solidFill>
                <a:latin typeface="Myriad Pro Light"/>
                <a:ea typeface="ＭＳ Ｐゴシック" charset="0"/>
                <a:cs typeface="ＭＳ Ｐゴシック" charset="0"/>
              </a:rPr>
              <a:t>Agenda</a:t>
            </a:r>
          </a:p>
        </p:txBody>
      </p:sp>
      <p:sp>
        <p:nvSpPr>
          <p:cNvPr id="12" name="Rectangle 11"/>
          <p:cNvSpPr/>
          <p:nvPr/>
        </p:nvSpPr>
        <p:spPr>
          <a:xfrm>
            <a:off x="193830" y="894270"/>
            <a:ext cx="8950170" cy="1000787"/>
          </a:xfrm>
          <a:prstGeom prst="rect">
            <a:avLst/>
          </a:prstGeom>
        </p:spPr>
        <p:txBody>
          <a:bodyPr wrap="square">
            <a:spAutoFit/>
          </a:bodyPr>
          <a:lstStyle/>
          <a:p>
            <a:pPr>
              <a:lnSpc>
                <a:spcPct val="200000"/>
              </a:lnSpc>
              <a:buFont typeface="Arial" pitchFamily="34" charset="0"/>
              <a:buChar char="•"/>
            </a:pPr>
            <a:r>
              <a:rPr lang="en-US" sz="1600" b="0" dirty="0" smtClean="0">
                <a:solidFill>
                  <a:srgbClr val="000000">
                    <a:lumMod val="85000"/>
                    <a:lumOff val="15000"/>
                  </a:srgbClr>
                </a:solidFill>
                <a:latin typeface="Myriad Pro Light"/>
                <a:cs typeface="Myriad Pro Light"/>
              </a:rPr>
              <a:t>Solution Walk-through for 12 SKUs compared across 3 competitors Amazon, Walmart &amp; Sears</a:t>
            </a:r>
            <a:endParaRPr lang="en-US" sz="1600" b="0" dirty="0">
              <a:solidFill>
                <a:srgbClr val="000000">
                  <a:lumMod val="85000"/>
                  <a:lumOff val="15000"/>
                </a:srgbClr>
              </a:solidFill>
              <a:latin typeface="Myriad Pro Light"/>
              <a:cs typeface="Myriad Pro Light"/>
            </a:endParaRPr>
          </a:p>
          <a:p>
            <a:pPr defTabSz="914400" fontAlgn="base">
              <a:lnSpc>
                <a:spcPct val="200000"/>
              </a:lnSpc>
              <a:spcBef>
                <a:spcPct val="0"/>
              </a:spcBef>
              <a:spcAft>
                <a:spcPct val="0"/>
              </a:spcAft>
              <a:buFont typeface="Arial" pitchFamily="34" charset="0"/>
              <a:buChar char="•"/>
            </a:pPr>
            <a:r>
              <a:rPr lang="en-US" sz="1600" b="0" dirty="0">
                <a:solidFill>
                  <a:srgbClr val="000000">
                    <a:lumMod val="85000"/>
                    <a:lumOff val="15000"/>
                  </a:srgbClr>
                </a:solidFill>
                <a:latin typeface="Myriad Pro Light"/>
                <a:ea typeface="ＭＳ Ｐゴシック" pitchFamily="-84" charset="-128"/>
                <a:cs typeface="Myriad Pro Light"/>
              </a:rPr>
              <a:t>Next steps</a:t>
            </a:r>
          </a:p>
        </p:txBody>
      </p:sp>
    </p:spTree>
    <p:extLst>
      <p:ext uri="{BB962C8B-B14F-4D97-AF65-F5344CB8AC3E}">
        <p14:creationId xmlns="" xmlns:p14="http://schemas.microsoft.com/office/powerpoint/2010/main" val="16468667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28675" y="908719"/>
            <a:ext cx="7486650" cy="5339681"/>
            <a:chOff x="828675" y="609599"/>
            <a:chExt cx="7486650" cy="5638802"/>
          </a:xfrm>
        </p:grpSpPr>
        <p:graphicFrame>
          <p:nvGraphicFramePr>
            <p:cNvPr id="5" name="Chart 4"/>
            <p:cNvGraphicFramePr/>
            <p:nvPr/>
          </p:nvGraphicFramePr>
          <p:xfrm>
            <a:off x="828675" y="609599"/>
            <a:ext cx="7486650" cy="563880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noChangeArrowheads="1"/>
            </p:cNvPicPr>
            <p:nvPr/>
          </p:nvPicPr>
          <p:blipFill>
            <a:blip r:embed="rId3" cstate="print"/>
            <a:srcRect l="24138" r="36207"/>
            <a:stretch>
              <a:fillRect/>
            </a:stretch>
          </p:blipFill>
          <p:spPr bwMode="auto">
            <a:xfrm rot="5400000">
              <a:off x="4614865" y="-2366965"/>
              <a:ext cx="219070" cy="6934200"/>
            </a:xfrm>
            <a:prstGeom prst="rect">
              <a:avLst/>
            </a:prstGeom>
            <a:noFill/>
            <a:ln w="1">
              <a:noFill/>
              <a:miter lim="800000"/>
              <a:headEnd/>
              <a:tailEnd type="none" w="med" len="med"/>
            </a:ln>
            <a:effectLst/>
          </p:spPr>
        </p:pic>
      </p:grpSp>
      <p:sp>
        <p:nvSpPr>
          <p:cNvPr id="7" name="Title 2"/>
          <p:cNvSpPr txBox="1">
            <a:spLocks/>
          </p:cNvSpPr>
          <p:nvPr/>
        </p:nvSpPr>
        <p:spPr>
          <a:xfrm>
            <a:off x="0" y="0"/>
            <a:ext cx="7894902" cy="576075"/>
          </a:xfrm>
          <a:prstGeom prst="rect">
            <a:avLst/>
          </a:prstGeom>
        </p:spPr>
        <p:txBody>
          <a:bodyPr vert="horz" lIns="91440" tIns="45720" rIns="91440" bIns="45720" rtlCol="0" anchor="ctr">
            <a:normAutofit/>
          </a:bodyPr>
          <a:lstStyle/>
          <a:p>
            <a:pPr lvl="0" algn="ctr">
              <a:spcBef>
                <a:spcPct val="0"/>
              </a:spcBef>
            </a:pPr>
            <a:r>
              <a:rPr lang="en-US" dirty="0" smtClean="0">
                <a:solidFill>
                  <a:srgbClr val="FFCC99">
                    <a:lumMod val="50000"/>
                  </a:srgbClr>
                </a:solidFill>
                <a:latin typeface="Calibri" pitchFamily="34" charset="0"/>
                <a:cs typeface="Calibri" pitchFamily="34" charset="0"/>
              </a:rPr>
              <a:t>Organic search graph</a:t>
            </a:r>
            <a:endParaRPr lang="en-US" dirty="0">
              <a:solidFill>
                <a:srgbClr val="FFCC99">
                  <a:lumMod val="50000"/>
                </a:srgb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p:spPr>
        <p:txBody>
          <a:bodyPr>
            <a:normAutofit/>
          </a:bodyPr>
          <a:lstStyle/>
          <a:p>
            <a:r>
              <a:rPr lang="en-US" sz="3200" dirty="0" smtClean="0"/>
              <a:t>Basic content enrichment will help…</a:t>
            </a:r>
            <a:endParaRPr lang="en-US" sz="3200" dirty="0"/>
          </a:p>
        </p:txBody>
      </p:sp>
      <p:pic>
        <p:nvPicPr>
          <p:cNvPr id="168965" name="Picture 5"/>
          <p:cNvPicPr>
            <a:picLocks noChangeAspect="1" noChangeArrowheads="1"/>
          </p:cNvPicPr>
          <p:nvPr/>
        </p:nvPicPr>
        <p:blipFill>
          <a:blip r:embed="rId2" cstate="print"/>
          <a:srcRect/>
          <a:stretch>
            <a:fillRect/>
          </a:stretch>
        </p:blipFill>
        <p:spPr bwMode="auto">
          <a:xfrm>
            <a:off x="0" y="1700808"/>
            <a:ext cx="4176464" cy="4514850"/>
          </a:xfrm>
          <a:prstGeom prst="rect">
            <a:avLst/>
          </a:prstGeom>
          <a:noFill/>
          <a:ln w="9525">
            <a:noFill/>
            <a:miter lim="800000"/>
            <a:headEnd/>
            <a:tailEnd/>
          </a:ln>
        </p:spPr>
      </p:pic>
      <p:pic>
        <p:nvPicPr>
          <p:cNvPr id="168966" name="Picture 6"/>
          <p:cNvPicPr>
            <a:picLocks noChangeAspect="1" noChangeArrowheads="1"/>
          </p:cNvPicPr>
          <p:nvPr/>
        </p:nvPicPr>
        <p:blipFill>
          <a:blip r:embed="rId3" cstate="print"/>
          <a:srcRect/>
          <a:stretch>
            <a:fillRect/>
          </a:stretch>
        </p:blipFill>
        <p:spPr bwMode="auto">
          <a:xfrm>
            <a:off x="539552" y="836712"/>
            <a:ext cx="7920880" cy="719096"/>
          </a:xfrm>
          <a:prstGeom prst="rect">
            <a:avLst/>
          </a:prstGeom>
          <a:noFill/>
          <a:ln w="9525">
            <a:noFill/>
            <a:miter lim="800000"/>
            <a:headEnd/>
            <a:tailEnd/>
          </a:ln>
        </p:spPr>
      </p:pic>
      <p:pic>
        <p:nvPicPr>
          <p:cNvPr id="168967" name="Picture 7"/>
          <p:cNvPicPr>
            <a:picLocks noChangeAspect="1" noChangeArrowheads="1"/>
          </p:cNvPicPr>
          <p:nvPr/>
        </p:nvPicPr>
        <p:blipFill>
          <a:blip r:embed="rId4" cstate="print"/>
          <a:srcRect/>
          <a:stretch>
            <a:fillRect/>
          </a:stretch>
        </p:blipFill>
        <p:spPr bwMode="auto">
          <a:xfrm>
            <a:off x="4499992" y="1628800"/>
            <a:ext cx="4448175" cy="4536504"/>
          </a:xfrm>
          <a:prstGeom prst="rect">
            <a:avLst/>
          </a:prstGeom>
          <a:noFill/>
          <a:ln w="9525">
            <a:noFill/>
            <a:miter lim="800000"/>
            <a:headEnd/>
            <a:tailEnd/>
          </a:ln>
        </p:spPr>
      </p:pic>
      <p:sp>
        <p:nvSpPr>
          <p:cNvPr id="16" name="Title 3"/>
          <p:cNvSpPr txBox="1">
            <a:spLocks/>
          </p:cNvSpPr>
          <p:nvPr/>
        </p:nvSpPr>
        <p:spPr>
          <a:xfrm rot="19722651">
            <a:off x="62773" y="3340274"/>
            <a:ext cx="3921791" cy="371426"/>
          </a:xfrm>
          <a:prstGeom prst="rect">
            <a:avLst/>
          </a:prstGeom>
          <a:solidFill>
            <a:schemeClr val="accent6">
              <a:lumMod val="20000"/>
              <a:lumOff val="80000"/>
            </a:schemeClr>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tabLst/>
              <a:defRPr/>
            </a:pPr>
            <a:r>
              <a:rPr lang="en-IN" sz="1400" dirty="0" smtClean="0">
                <a:solidFill>
                  <a:srgbClr val="FF0000"/>
                </a:solidFill>
                <a:latin typeface="Myriad Pro Light" pitchFamily="34" charset="0"/>
                <a:ea typeface="+mj-ea"/>
                <a:cs typeface="+mj-cs"/>
              </a:rPr>
              <a:t>Existing: Short copy less than 100 words. Feature-benefit oriented bullets missing!</a:t>
            </a:r>
            <a:endParaRPr kumimoji="0" lang="en-IN" sz="1400" i="0" u="none" strike="noStrike" kern="1200" cap="none" spc="0" normalizeH="0" baseline="0" noProof="0" dirty="0" smtClean="0">
              <a:ln>
                <a:noFill/>
              </a:ln>
              <a:solidFill>
                <a:srgbClr val="FF0000"/>
              </a:solidFill>
              <a:effectLst/>
              <a:uLnTx/>
              <a:uFillTx/>
              <a:latin typeface="Myriad Pro Light" pitchFamily="34" charset="0"/>
              <a:ea typeface="+mj-ea"/>
              <a:cs typeface="+mj-cs"/>
            </a:endParaRPr>
          </a:p>
        </p:txBody>
      </p:sp>
      <p:sp>
        <p:nvSpPr>
          <p:cNvPr id="18" name="Title 3"/>
          <p:cNvSpPr txBox="1">
            <a:spLocks/>
          </p:cNvSpPr>
          <p:nvPr/>
        </p:nvSpPr>
        <p:spPr>
          <a:xfrm>
            <a:off x="5222209" y="1268760"/>
            <a:ext cx="3921791" cy="371426"/>
          </a:xfrm>
          <a:prstGeom prst="rect">
            <a:avLst/>
          </a:prstGeom>
          <a:solidFill>
            <a:schemeClr val="accent6">
              <a:lumMod val="20000"/>
              <a:lumOff val="80000"/>
            </a:schemeClr>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tabLst/>
              <a:defRPr/>
            </a:pPr>
            <a:r>
              <a:rPr lang="en-IN" sz="1400" dirty="0" smtClean="0">
                <a:solidFill>
                  <a:srgbClr val="FF0000"/>
                </a:solidFill>
                <a:latin typeface="Myriad Pro Light" pitchFamily="34" charset="0"/>
                <a:ea typeface="+mj-ea"/>
                <a:cs typeface="+mj-cs"/>
              </a:rPr>
              <a:t>Suggested: Short copy 119 words. Feature-benefit oriented bullets provided</a:t>
            </a:r>
            <a:endParaRPr kumimoji="0" lang="en-IN" sz="1400" i="0" u="none" strike="noStrike" kern="1200" cap="none" spc="0" normalizeH="0" baseline="0" noProof="0" dirty="0" smtClean="0">
              <a:ln>
                <a:noFill/>
              </a:ln>
              <a:solidFill>
                <a:srgbClr val="FF0000"/>
              </a:solidFill>
              <a:effectLst/>
              <a:uLnTx/>
              <a:uFillTx/>
              <a:latin typeface="Myriad Pro Light" pitchFamily="34" charset="0"/>
              <a:ea typeface="+mj-ea"/>
              <a:cs typeface="+mj-cs"/>
            </a:endParaRPr>
          </a:p>
        </p:txBody>
      </p:sp>
      <p:sp>
        <p:nvSpPr>
          <p:cNvPr id="8" name="TextBox 7"/>
          <p:cNvSpPr txBox="1"/>
          <p:nvPr/>
        </p:nvSpPr>
        <p:spPr>
          <a:xfrm rot="19387807">
            <a:off x="1701669" y="2815015"/>
            <a:ext cx="6768752" cy="400110"/>
          </a:xfrm>
          <a:prstGeom prst="rect">
            <a:avLst/>
          </a:prstGeom>
          <a:noFill/>
          <a:ln>
            <a:solidFill>
              <a:srgbClr val="FF0000"/>
            </a:solidFill>
          </a:ln>
        </p:spPr>
        <p:txBody>
          <a:bodyPr wrap="square" rtlCol="0">
            <a:spAutoFit/>
          </a:bodyPr>
          <a:lstStyle/>
          <a:p>
            <a:r>
              <a:rPr lang="en-US" sz="2000" b="1" dirty="0" smtClean="0">
                <a:solidFill>
                  <a:srgbClr val="FF0000"/>
                </a:solidFill>
              </a:rPr>
              <a:t>WIP – Will create similar insights for Target products</a:t>
            </a:r>
            <a:endParaRPr lang="en-US" sz="2000" b="1" dirty="0">
              <a:solidFill>
                <a:srgbClr val="FF0000"/>
              </a:solidFill>
            </a:endParaRPr>
          </a:p>
        </p:txBody>
      </p:sp>
    </p:spTree>
    <p:extLst>
      <p:ext uri="{BB962C8B-B14F-4D97-AF65-F5344CB8AC3E}">
        <p14:creationId xmlns:p14="http://schemas.microsoft.com/office/powerpoint/2010/main" xmlns="" val="22696063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37870" y="350946"/>
            <a:ext cx="6642642" cy="400110"/>
          </a:xfrm>
          <a:prstGeom prst="rect">
            <a:avLst/>
          </a:prstGeom>
          <a:noFill/>
        </p:spPr>
        <p:txBody>
          <a:bodyPr wrap="square" rtlCol="0">
            <a:spAutoFit/>
          </a:bodyPr>
          <a:lstStyle/>
          <a:p>
            <a:r>
              <a:rPr lang="en-US" sz="2000" dirty="0" smtClean="0">
                <a:solidFill>
                  <a:prstClr val="black"/>
                </a:solidFill>
                <a:latin typeface="Myriad Pro Light" pitchFamily="34" charset="0"/>
              </a:rPr>
              <a:t>Know </a:t>
            </a:r>
            <a:r>
              <a:rPr lang="en-US" sz="2000" dirty="0">
                <a:solidFill>
                  <a:prstClr val="black"/>
                </a:solidFill>
                <a:latin typeface="Myriad Pro Light" pitchFamily="34" charset="0"/>
              </a:rPr>
              <a:t>and act on your content gaps to improve conversion </a:t>
            </a:r>
          </a:p>
        </p:txBody>
      </p:sp>
      <p:grpSp>
        <p:nvGrpSpPr>
          <p:cNvPr id="53" name="Group 52"/>
          <p:cNvGrpSpPr/>
          <p:nvPr/>
        </p:nvGrpSpPr>
        <p:grpSpPr>
          <a:xfrm>
            <a:off x="4283968" y="5256496"/>
            <a:ext cx="868680" cy="868680"/>
            <a:chOff x="4153600" y="5283792"/>
            <a:chExt cx="868680" cy="868680"/>
          </a:xfrm>
        </p:grpSpPr>
        <p:sp>
          <p:nvSpPr>
            <p:cNvPr id="50" name="Oval 49"/>
            <p:cNvSpPr/>
            <p:nvPr/>
          </p:nvSpPr>
          <p:spPr>
            <a:xfrm>
              <a:off x="4153600" y="5283792"/>
              <a:ext cx="868680" cy="868680"/>
            </a:xfrm>
            <a:prstGeom prst="ellipse">
              <a:avLst/>
            </a:prstGeom>
            <a:solidFill>
              <a:srgbClr val="F2F2F2">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pic>
          <p:nvPicPr>
            <p:cNvPr id="26" name="Picture 2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304212" y="5433031"/>
              <a:ext cx="573597" cy="573597"/>
            </a:xfrm>
            <a:prstGeom prst="rect">
              <a:avLst/>
            </a:prstGeom>
          </p:spPr>
        </p:pic>
      </p:grpSp>
      <p:sp>
        <p:nvSpPr>
          <p:cNvPr id="28" name="Rectangle 27"/>
          <p:cNvSpPr/>
          <p:nvPr/>
        </p:nvSpPr>
        <p:spPr>
          <a:xfrm>
            <a:off x="3766264" y="6135974"/>
            <a:ext cx="1890717" cy="577081"/>
          </a:xfrm>
          <a:prstGeom prst="rect">
            <a:avLst/>
          </a:prstGeom>
        </p:spPr>
        <p:txBody>
          <a:bodyPr wrap="square">
            <a:spAutoFit/>
          </a:bodyPr>
          <a:lstStyle/>
          <a:p>
            <a:pPr algn="ctr"/>
            <a:r>
              <a:rPr lang="en-US" sz="1050" dirty="0" smtClean="0">
                <a:solidFill>
                  <a:prstClr val="black"/>
                </a:solidFill>
                <a:latin typeface="Myriad Pro" pitchFamily="34" charset="0"/>
                <a:cs typeface="Myriad Pro Light"/>
              </a:rPr>
              <a:t>Be Assured. </a:t>
            </a:r>
            <a:br>
              <a:rPr lang="en-US" sz="1050" dirty="0" smtClean="0">
                <a:solidFill>
                  <a:prstClr val="black"/>
                </a:solidFill>
                <a:latin typeface="Myriad Pro" pitchFamily="34" charset="0"/>
                <a:cs typeface="Myriad Pro Light"/>
              </a:rPr>
            </a:br>
            <a:r>
              <a:rPr lang="en-US" sz="1050" dirty="0" smtClean="0">
                <a:solidFill>
                  <a:prstClr val="black">
                    <a:lumMod val="50000"/>
                    <a:lumOff val="50000"/>
                  </a:prstClr>
                </a:solidFill>
                <a:latin typeface="Myriad Pro" pitchFamily="34" charset="0"/>
                <a:cs typeface="Myriad Pro Light"/>
              </a:rPr>
              <a:t>We have been delighting who’s who across categories</a:t>
            </a:r>
            <a:endParaRPr lang="en-US" sz="1050" dirty="0">
              <a:solidFill>
                <a:prstClr val="black">
                  <a:lumMod val="50000"/>
                  <a:lumOff val="50000"/>
                </a:prstClr>
              </a:solidFill>
              <a:latin typeface="Myriad Pro" pitchFamily="34" charset="0"/>
              <a:cs typeface="Myriad Pro Light"/>
            </a:endParaRPr>
          </a:p>
        </p:txBody>
      </p:sp>
      <p:grpSp>
        <p:nvGrpSpPr>
          <p:cNvPr id="52" name="Group 51"/>
          <p:cNvGrpSpPr/>
          <p:nvPr/>
        </p:nvGrpSpPr>
        <p:grpSpPr>
          <a:xfrm>
            <a:off x="2249512" y="5255680"/>
            <a:ext cx="868680" cy="868680"/>
            <a:chOff x="2151024" y="5320832"/>
            <a:chExt cx="868680" cy="868680"/>
          </a:xfrm>
        </p:grpSpPr>
        <p:sp>
          <p:nvSpPr>
            <p:cNvPr id="49" name="Oval 48"/>
            <p:cNvSpPr/>
            <p:nvPr/>
          </p:nvSpPr>
          <p:spPr>
            <a:xfrm>
              <a:off x="2151024" y="5320832"/>
              <a:ext cx="868680" cy="868680"/>
            </a:xfrm>
            <a:prstGeom prst="ellipse">
              <a:avLst/>
            </a:prstGeom>
            <a:solidFill>
              <a:srgbClr val="F2F2F2">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pic>
          <p:nvPicPr>
            <p:cNvPr id="2" name="Picture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267744" y="5457064"/>
              <a:ext cx="604012" cy="552825"/>
            </a:xfrm>
            <a:prstGeom prst="rect">
              <a:avLst/>
            </a:prstGeom>
          </p:spPr>
        </p:pic>
      </p:grpSp>
      <p:sp>
        <p:nvSpPr>
          <p:cNvPr id="35" name="Rectangle 34"/>
          <p:cNvSpPr/>
          <p:nvPr/>
        </p:nvSpPr>
        <p:spPr>
          <a:xfrm>
            <a:off x="1750040" y="6136991"/>
            <a:ext cx="1890717" cy="577081"/>
          </a:xfrm>
          <a:prstGeom prst="rect">
            <a:avLst/>
          </a:prstGeom>
        </p:spPr>
        <p:txBody>
          <a:bodyPr wrap="square">
            <a:spAutoFit/>
          </a:bodyPr>
          <a:lstStyle/>
          <a:p>
            <a:pPr algn="ctr"/>
            <a:r>
              <a:rPr lang="en-US" sz="1050" dirty="0" smtClean="0">
                <a:solidFill>
                  <a:prstClr val="black">
                    <a:lumMod val="50000"/>
                    <a:lumOff val="50000"/>
                  </a:prstClr>
                </a:solidFill>
                <a:latin typeface="Myriad Pro" pitchFamily="34" charset="0"/>
                <a:cs typeface="Myriad Pro Light"/>
              </a:rPr>
              <a:t>Deep Mining.</a:t>
            </a:r>
            <a:br>
              <a:rPr lang="en-US" sz="1050" dirty="0" smtClean="0">
                <a:solidFill>
                  <a:prstClr val="black">
                    <a:lumMod val="50000"/>
                    <a:lumOff val="50000"/>
                  </a:prstClr>
                </a:solidFill>
                <a:latin typeface="Myriad Pro" pitchFamily="34" charset="0"/>
                <a:cs typeface="Myriad Pro Light"/>
              </a:rPr>
            </a:br>
            <a:r>
              <a:rPr lang="en-US" sz="1050" dirty="0" smtClean="0">
                <a:solidFill>
                  <a:srgbClr val="000000"/>
                </a:solidFill>
                <a:latin typeface="Myriad Pro" pitchFamily="34" charset="0"/>
                <a:cs typeface="Myriad Pro Light"/>
              </a:rPr>
              <a:t>To help sharpen your </a:t>
            </a:r>
            <a:br>
              <a:rPr lang="en-US" sz="1050" dirty="0" smtClean="0">
                <a:solidFill>
                  <a:srgbClr val="000000"/>
                </a:solidFill>
                <a:latin typeface="Myriad Pro" pitchFamily="34" charset="0"/>
                <a:cs typeface="Myriad Pro Light"/>
              </a:rPr>
            </a:br>
            <a:r>
              <a:rPr lang="en-US" sz="1050" dirty="0" smtClean="0">
                <a:solidFill>
                  <a:srgbClr val="000000"/>
                </a:solidFill>
                <a:latin typeface="Myriad Pro" pitchFamily="34" charset="0"/>
                <a:cs typeface="Myriad Pro Light"/>
              </a:rPr>
              <a:t>category decisions</a:t>
            </a:r>
            <a:endParaRPr lang="en-US" sz="1050" dirty="0">
              <a:solidFill>
                <a:prstClr val="white">
                  <a:lumMod val="50000"/>
                </a:prstClr>
              </a:solidFill>
              <a:latin typeface="Myriad Pro" pitchFamily="34" charset="0"/>
              <a:cs typeface="Myriad Pro Light"/>
            </a:endParaRPr>
          </a:p>
        </p:txBody>
      </p:sp>
      <p:grpSp>
        <p:nvGrpSpPr>
          <p:cNvPr id="4" name="Group 3"/>
          <p:cNvGrpSpPr/>
          <p:nvPr/>
        </p:nvGrpSpPr>
        <p:grpSpPr>
          <a:xfrm>
            <a:off x="1478029" y="1124744"/>
            <a:ext cx="6187942" cy="1459390"/>
            <a:chOff x="1478029" y="1177522"/>
            <a:chExt cx="6187942" cy="1459390"/>
          </a:xfrm>
        </p:grpSpPr>
        <p:sp>
          <p:nvSpPr>
            <p:cNvPr id="38" name="TextBox 37"/>
            <p:cNvSpPr txBox="1"/>
            <p:nvPr/>
          </p:nvSpPr>
          <p:spPr>
            <a:xfrm>
              <a:off x="3992683" y="2217965"/>
              <a:ext cx="1371405" cy="338554"/>
            </a:xfrm>
            <a:prstGeom prst="rect">
              <a:avLst/>
            </a:prstGeom>
            <a:noFill/>
          </p:spPr>
          <p:txBody>
            <a:bodyPr wrap="square" rtlCol="0">
              <a:spAutoFit/>
            </a:bodyPr>
            <a:lstStyle/>
            <a:p>
              <a:pPr algn="ctr"/>
              <a:r>
                <a:rPr lang="en-US" sz="1600" b="1" dirty="0" smtClean="0">
                  <a:solidFill>
                    <a:srgbClr val="F79646">
                      <a:lumMod val="75000"/>
                    </a:srgbClr>
                  </a:solidFill>
                  <a:latin typeface="Myriad Pro" pitchFamily="34" charset="0"/>
                  <a:cs typeface="Myriad Pro Light"/>
                </a:rPr>
                <a:t>Benchmark</a:t>
              </a:r>
            </a:p>
          </p:txBody>
        </p:sp>
        <p:sp>
          <p:nvSpPr>
            <p:cNvPr id="39" name="Rounded Rectangle 38"/>
            <p:cNvSpPr/>
            <p:nvPr/>
          </p:nvSpPr>
          <p:spPr>
            <a:xfrm>
              <a:off x="1478029" y="1177522"/>
              <a:ext cx="6187942" cy="14593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40" name="TextBox 39"/>
            <p:cNvSpPr txBox="1"/>
            <p:nvPr/>
          </p:nvSpPr>
          <p:spPr>
            <a:xfrm>
              <a:off x="2116475" y="2227555"/>
              <a:ext cx="937731" cy="338554"/>
            </a:xfrm>
            <a:prstGeom prst="rect">
              <a:avLst/>
            </a:prstGeom>
            <a:noFill/>
          </p:spPr>
          <p:txBody>
            <a:bodyPr wrap="square" rtlCol="0">
              <a:spAutoFit/>
            </a:bodyPr>
            <a:lstStyle/>
            <a:p>
              <a:pPr algn="ctr"/>
              <a:r>
                <a:rPr lang="en-US" sz="1600" b="1" dirty="0" smtClean="0">
                  <a:solidFill>
                    <a:srgbClr val="F79646">
                      <a:lumMod val="75000"/>
                    </a:srgbClr>
                  </a:solidFill>
                  <a:latin typeface="Myriad Pro" pitchFamily="34" charset="0"/>
                  <a:cs typeface="Myriad Pro Light"/>
                </a:rPr>
                <a:t>Audit</a:t>
              </a:r>
            </a:p>
          </p:txBody>
        </p:sp>
        <p:sp>
          <p:nvSpPr>
            <p:cNvPr id="44" name="TextBox 43"/>
            <p:cNvSpPr txBox="1"/>
            <p:nvPr/>
          </p:nvSpPr>
          <p:spPr>
            <a:xfrm>
              <a:off x="6213419" y="2204864"/>
              <a:ext cx="879032" cy="338554"/>
            </a:xfrm>
            <a:prstGeom prst="rect">
              <a:avLst/>
            </a:prstGeom>
            <a:noFill/>
          </p:spPr>
          <p:txBody>
            <a:bodyPr wrap="square" rtlCol="0">
              <a:spAutoFit/>
            </a:bodyPr>
            <a:lstStyle/>
            <a:p>
              <a:pPr algn="ctr"/>
              <a:r>
                <a:rPr lang="en-US" sz="1600" b="1" dirty="0" smtClean="0">
                  <a:solidFill>
                    <a:srgbClr val="F79646">
                      <a:lumMod val="75000"/>
                    </a:srgbClr>
                  </a:solidFill>
                  <a:latin typeface="Myriad Pro" pitchFamily="34" charset="0"/>
                  <a:cs typeface="Myriad Pro Light"/>
                </a:rPr>
                <a:t>Cure</a:t>
              </a:r>
            </a:p>
          </p:txBody>
        </p:sp>
      </p:grpSp>
      <p:grpSp>
        <p:nvGrpSpPr>
          <p:cNvPr id="12" name="Group 11"/>
          <p:cNvGrpSpPr/>
          <p:nvPr/>
        </p:nvGrpSpPr>
        <p:grpSpPr>
          <a:xfrm>
            <a:off x="16133" y="135696"/>
            <a:ext cx="2535385" cy="516311"/>
            <a:chOff x="16133" y="135696"/>
            <a:chExt cx="2535385" cy="516311"/>
          </a:xfrm>
        </p:grpSpPr>
        <p:pic>
          <p:nvPicPr>
            <p:cNvPr id="36" name="Picture 35" descr="sizewise logo r.jpg"/>
            <p:cNvPicPr>
              <a:picLocks noChangeAspect="1"/>
            </p:cNvPicPr>
            <p:nvPr/>
          </p:nvPicPr>
          <p:blipFill>
            <a:blip r:embed="rId4" cstate="email">
              <a:extLst>
                <a:ext uri="{28A0092B-C50C-407E-A947-70E740481C1C}">
                  <a14:useLocalDpi xmlns="" xmlns:a14="http://schemas.microsoft.com/office/drawing/2010/main"/>
                </a:ext>
              </a:extLst>
            </a:blip>
            <a:srcRect r="-2447"/>
            <a:stretch>
              <a:fillRect/>
            </a:stretch>
          </p:blipFill>
          <p:spPr>
            <a:xfrm>
              <a:off x="2450328" y="202302"/>
              <a:ext cx="101190" cy="101190"/>
            </a:xfrm>
            <a:prstGeom prst="rect">
              <a:avLst/>
            </a:prstGeom>
          </p:spPr>
        </p:pic>
        <p:pic>
          <p:nvPicPr>
            <p:cNvPr id="37" name="Picture 36" descr="contentABC Logo_main_bl.png"/>
            <p:cNvPicPr>
              <a:picLocks noChangeAspect="1"/>
            </p:cNvPicPr>
            <p:nvPr/>
          </p:nvPicPr>
          <p:blipFill rotWithShape="1">
            <a:blip r:embed="rId5" cstate="email">
              <a:extLst>
                <a:ext uri="{28A0092B-C50C-407E-A947-70E740481C1C}">
                  <a14:useLocalDpi xmlns="" xmlns:a14="http://schemas.microsoft.com/office/drawing/2010/main"/>
                </a:ext>
              </a:extLst>
            </a:blip>
            <a:srcRect/>
            <a:stretch/>
          </p:blipFill>
          <p:spPr>
            <a:xfrm>
              <a:off x="16133" y="135696"/>
              <a:ext cx="2490331" cy="516311"/>
            </a:xfrm>
            <a:prstGeom prst="rect">
              <a:avLst/>
            </a:prstGeom>
          </p:spPr>
        </p:pic>
      </p:grpSp>
      <p:pic>
        <p:nvPicPr>
          <p:cNvPr id="41" name="Picture 8"/>
          <p:cNvPicPr>
            <a:picLocks noChangeAspect="1" noChangeArrowheads="1"/>
          </p:cNvPicPr>
          <p:nvPr/>
        </p:nvPicPr>
        <p:blipFill rotWithShape="1">
          <a:blip r:embed="rId6" cstate="email">
            <a:extLst>
              <a:ext uri="{28A0092B-C50C-407E-A947-70E740481C1C}">
                <a14:useLocalDpi xmlns="" xmlns:a14="http://schemas.microsoft.com/office/drawing/2010/main"/>
              </a:ext>
            </a:extLst>
          </a:blip>
          <a:srcRect/>
          <a:stretch/>
        </p:blipFill>
        <p:spPr bwMode="auto">
          <a:xfrm>
            <a:off x="7511106" y="3386168"/>
            <a:ext cx="1597398" cy="779746"/>
          </a:xfrm>
          <a:prstGeom prst="rect">
            <a:avLst/>
          </a:prstGeom>
          <a:ln>
            <a:noFill/>
          </a:ln>
          <a:effectLst>
            <a:outerShdw blurRad="292100" dist="139700" dir="2700000" algn="tl" rotWithShape="0">
              <a:srgbClr val="333333">
                <a:alpha val="65000"/>
              </a:srgbClr>
            </a:outerShdw>
          </a:effectLst>
          <a:scene3d>
            <a:camera prst="isometricOffAxis2Left"/>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rotWithShape="1">
          <a:blip r:embed="rId7" cstate="email">
            <a:extLst>
              <a:ext uri="{28A0092B-C50C-407E-A947-70E740481C1C}">
                <a14:useLocalDpi xmlns="" xmlns:a14="http://schemas.microsoft.com/office/drawing/2010/main"/>
              </a:ext>
            </a:extLst>
          </a:blip>
          <a:srcRect/>
          <a:stretch/>
        </p:blipFill>
        <p:spPr bwMode="auto">
          <a:xfrm>
            <a:off x="6762240" y="3602192"/>
            <a:ext cx="1986224" cy="912938"/>
          </a:xfrm>
          <a:prstGeom prst="rect">
            <a:avLst/>
          </a:prstGeom>
          <a:ln>
            <a:noFill/>
          </a:ln>
          <a:effectLst>
            <a:outerShdw blurRad="292100" dist="139700" dir="2700000" algn="tl" rotWithShape="0">
              <a:srgbClr val="333333">
                <a:alpha val="65000"/>
              </a:srgbClr>
            </a:outerShdw>
          </a:effectLst>
          <a:scene3d>
            <a:camera prst="isometricOffAxis2Left"/>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48" name="Group 47"/>
          <p:cNvGrpSpPr/>
          <p:nvPr/>
        </p:nvGrpSpPr>
        <p:grpSpPr>
          <a:xfrm>
            <a:off x="6273350" y="5256345"/>
            <a:ext cx="868680" cy="868680"/>
            <a:chOff x="606976" y="4954816"/>
            <a:chExt cx="868680" cy="868680"/>
          </a:xfrm>
        </p:grpSpPr>
        <p:sp>
          <p:nvSpPr>
            <p:cNvPr id="55" name="Oval 54"/>
            <p:cNvSpPr/>
            <p:nvPr/>
          </p:nvSpPr>
          <p:spPr>
            <a:xfrm>
              <a:off x="606976" y="4954816"/>
              <a:ext cx="868680" cy="868680"/>
            </a:xfrm>
            <a:prstGeom prst="ellipse">
              <a:avLst/>
            </a:prstGeom>
            <a:solidFill>
              <a:srgbClr val="F2F2F2">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pic>
          <p:nvPicPr>
            <p:cNvPr id="56" name="Picture 55"/>
            <p:cNvPicPr>
              <a:picLocks noChangeAspect="1"/>
            </p:cNvPicPr>
            <p:nvPr/>
          </p:nvPicPr>
          <p:blipFill>
            <a:blip r:embed="rId8" cstate="email">
              <a:extLst>
                <a:ext uri="{28A0092B-C50C-407E-A947-70E740481C1C}">
                  <a14:useLocalDpi xmlns="" xmlns:a14="http://schemas.microsoft.com/office/drawing/2010/main"/>
                </a:ext>
              </a:extLst>
            </a:blip>
            <a:stretch>
              <a:fillRect/>
            </a:stretch>
          </p:blipFill>
          <p:spPr>
            <a:xfrm>
              <a:off x="734351" y="5086731"/>
              <a:ext cx="618804" cy="613376"/>
            </a:xfrm>
            <a:prstGeom prst="rect">
              <a:avLst/>
            </a:prstGeom>
          </p:spPr>
        </p:pic>
      </p:grpSp>
      <p:sp>
        <p:nvSpPr>
          <p:cNvPr id="58" name="Rectangle 57"/>
          <p:cNvSpPr/>
          <p:nvPr/>
        </p:nvSpPr>
        <p:spPr>
          <a:xfrm>
            <a:off x="5724128" y="6150639"/>
            <a:ext cx="2022118" cy="577081"/>
          </a:xfrm>
          <a:prstGeom prst="rect">
            <a:avLst/>
          </a:prstGeom>
        </p:spPr>
        <p:txBody>
          <a:bodyPr wrap="square">
            <a:spAutoFit/>
          </a:bodyPr>
          <a:lstStyle/>
          <a:p>
            <a:pPr algn="ctr"/>
            <a:r>
              <a:rPr lang="en-US" sz="1050" dirty="0" smtClean="0">
                <a:solidFill>
                  <a:prstClr val="black">
                    <a:lumMod val="50000"/>
                    <a:lumOff val="50000"/>
                  </a:prstClr>
                </a:solidFill>
                <a:latin typeface="Myriad Pro" pitchFamily="34" charset="0"/>
                <a:cs typeface="Myriad Pro Light"/>
              </a:rPr>
              <a:t>Unmatched Accuracy</a:t>
            </a:r>
            <a:br>
              <a:rPr lang="en-US" sz="1050" dirty="0" smtClean="0">
                <a:solidFill>
                  <a:prstClr val="black">
                    <a:lumMod val="50000"/>
                    <a:lumOff val="50000"/>
                  </a:prstClr>
                </a:solidFill>
                <a:latin typeface="Myriad Pro" pitchFamily="34" charset="0"/>
                <a:cs typeface="Myriad Pro Light"/>
              </a:rPr>
            </a:br>
            <a:r>
              <a:rPr lang="en-US" sz="1050" dirty="0" smtClean="0">
                <a:solidFill>
                  <a:prstClr val="black"/>
                </a:solidFill>
                <a:latin typeface="Myriad Pro" pitchFamily="34" charset="0"/>
                <a:cs typeface="Myriad Pro Light"/>
              </a:rPr>
              <a:t>to power winning</a:t>
            </a:r>
            <a:br>
              <a:rPr lang="en-US" sz="1050" dirty="0" smtClean="0">
                <a:solidFill>
                  <a:prstClr val="black"/>
                </a:solidFill>
                <a:latin typeface="Myriad Pro" pitchFamily="34" charset="0"/>
                <a:cs typeface="Myriad Pro Light"/>
              </a:rPr>
            </a:br>
            <a:r>
              <a:rPr lang="en-US" sz="1050" dirty="0" smtClean="0">
                <a:solidFill>
                  <a:prstClr val="black"/>
                </a:solidFill>
                <a:latin typeface="Myriad Pro" pitchFamily="34" charset="0"/>
                <a:cs typeface="Myriad Pro Light"/>
              </a:rPr>
              <a:t>pricing decisions</a:t>
            </a:r>
            <a:endParaRPr lang="en-US" sz="1050" dirty="0">
              <a:solidFill>
                <a:prstClr val="black"/>
              </a:solidFill>
              <a:latin typeface="Myriad Pro" pitchFamily="34" charset="0"/>
              <a:cs typeface="Myriad Pro Light"/>
            </a:endParaRPr>
          </a:p>
        </p:txBody>
      </p:sp>
      <p:pic>
        <p:nvPicPr>
          <p:cNvPr id="9" name="Picture 8"/>
          <p:cNvPicPr>
            <a:picLocks noChangeAspect="1"/>
          </p:cNvPicPr>
          <p:nvPr/>
        </p:nvPicPr>
        <p:blipFill>
          <a:blip r:embed="rId9" cstate="email">
            <a:extLst>
              <a:ext uri="{28A0092B-C50C-407E-A947-70E740481C1C}">
                <a14:useLocalDpi xmlns="" xmlns:a14="http://schemas.microsoft.com/office/drawing/2010/main"/>
              </a:ext>
            </a:extLst>
          </a:blip>
          <a:stretch>
            <a:fillRect/>
          </a:stretch>
        </p:blipFill>
        <p:spPr>
          <a:xfrm>
            <a:off x="2224804" y="1267296"/>
            <a:ext cx="653427" cy="877887"/>
          </a:xfrm>
          <a:prstGeom prst="rect">
            <a:avLst/>
          </a:prstGeom>
        </p:spPr>
      </p:pic>
      <p:pic>
        <p:nvPicPr>
          <p:cNvPr id="10" name="Picture 9"/>
          <p:cNvPicPr>
            <a:picLocks noChangeAspect="1"/>
          </p:cNvPicPr>
          <p:nvPr/>
        </p:nvPicPr>
        <p:blipFill>
          <a:blip r:embed="rId10" cstate="email">
            <a:extLst>
              <a:ext uri="{28A0092B-C50C-407E-A947-70E740481C1C}">
                <a14:useLocalDpi xmlns="" xmlns:a14="http://schemas.microsoft.com/office/drawing/2010/main"/>
              </a:ext>
            </a:extLst>
          </a:blip>
          <a:stretch>
            <a:fillRect/>
          </a:stretch>
        </p:blipFill>
        <p:spPr>
          <a:xfrm>
            <a:off x="6273350" y="1274199"/>
            <a:ext cx="682244" cy="877887"/>
          </a:xfrm>
          <a:prstGeom prst="rect">
            <a:avLst/>
          </a:prstGeom>
        </p:spPr>
      </p:pic>
      <p:pic>
        <p:nvPicPr>
          <p:cNvPr id="11" name="Picture 10"/>
          <p:cNvPicPr>
            <a:picLocks noChangeAspect="1"/>
          </p:cNvPicPr>
          <p:nvPr/>
        </p:nvPicPr>
        <p:blipFill>
          <a:blip r:embed="rId11" cstate="email">
            <a:extLst>
              <a:ext uri="{28A0092B-C50C-407E-A947-70E740481C1C}">
                <a14:useLocalDpi xmlns="" xmlns:a14="http://schemas.microsoft.com/office/drawing/2010/main"/>
              </a:ext>
            </a:extLst>
          </a:blip>
          <a:stretch>
            <a:fillRect/>
          </a:stretch>
        </p:blipFill>
        <p:spPr>
          <a:xfrm>
            <a:off x="4278478" y="1254285"/>
            <a:ext cx="866287" cy="890898"/>
          </a:xfrm>
          <a:prstGeom prst="rect">
            <a:avLst/>
          </a:prstGeom>
        </p:spPr>
      </p:pic>
      <p:pic>
        <p:nvPicPr>
          <p:cNvPr id="2050" name="Picture 2"/>
          <p:cNvPicPr>
            <a:picLocks noChangeAspect="1" noChangeArrowheads="1"/>
          </p:cNvPicPr>
          <p:nvPr/>
        </p:nvPicPr>
        <p:blipFill rotWithShape="1">
          <a:blip r:embed="rId12" cstate="email">
            <a:extLst>
              <a:ext uri="{28A0092B-C50C-407E-A947-70E740481C1C}">
                <a14:useLocalDpi xmlns="" xmlns:a14="http://schemas.microsoft.com/office/drawing/2010/main"/>
              </a:ext>
            </a:extLst>
          </a:blip>
          <a:srcRect/>
          <a:stretch/>
        </p:blipFill>
        <p:spPr bwMode="auto">
          <a:xfrm>
            <a:off x="6156176" y="3717032"/>
            <a:ext cx="2042672" cy="1151995"/>
          </a:xfrm>
          <a:prstGeom prst="rect">
            <a:avLst/>
          </a:prstGeom>
          <a:ln>
            <a:noFill/>
          </a:ln>
          <a:effectLst>
            <a:outerShdw blurRad="292100" dist="139700" dir="2700000" algn="tl" rotWithShape="0">
              <a:srgbClr val="333333">
                <a:alpha val="65000"/>
              </a:srgbClr>
            </a:outerShdw>
          </a:effectLst>
          <a:scene3d>
            <a:camera prst="isometricOffAxis2Left"/>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 name="Rectangle 14"/>
          <p:cNvSpPr/>
          <p:nvPr/>
        </p:nvSpPr>
        <p:spPr>
          <a:xfrm>
            <a:off x="35496" y="2766407"/>
            <a:ext cx="7475610" cy="2246769"/>
          </a:xfrm>
          <a:prstGeom prst="rect">
            <a:avLst/>
          </a:prstGeom>
        </p:spPr>
        <p:txBody>
          <a:bodyPr wrap="square">
            <a:spAutoFit/>
          </a:bodyPr>
          <a:lstStyle/>
          <a:p>
            <a:r>
              <a:rPr lang="en-US" sz="1400" dirty="0" smtClean="0">
                <a:solidFill>
                  <a:prstClr val="black"/>
                </a:solidFill>
                <a:latin typeface="Myriad Pro Light" pitchFamily="34" charset="0"/>
              </a:rPr>
              <a:t>Retailers </a:t>
            </a:r>
            <a:r>
              <a:rPr lang="en-US" sz="1400" dirty="0">
                <a:solidFill>
                  <a:prstClr val="black"/>
                </a:solidFill>
                <a:latin typeface="Myriad Pro Light" pitchFamily="34" charset="0"/>
              </a:rPr>
              <a:t>measure site speed, web traffic, shopper satisfaction and host of other metrics. However, there is no existing source of reliable insights on online product content completeness or content strategy. </a:t>
            </a:r>
            <a:endParaRPr lang="en-US" sz="1400" dirty="0" smtClean="0">
              <a:solidFill>
                <a:prstClr val="black"/>
              </a:solidFill>
              <a:latin typeface="Myriad Pro Light" pitchFamily="34" charset="0"/>
            </a:endParaRPr>
          </a:p>
          <a:p>
            <a:endParaRPr lang="en-US" sz="1400" dirty="0">
              <a:solidFill>
                <a:prstClr val="black"/>
              </a:solidFill>
              <a:latin typeface="Myriad Pro Light" pitchFamily="34" charset="0"/>
            </a:endParaRPr>
          </a:p>
          <a:p>
            <a:r>
              <a:rPr lang="en-US" sz="1400" dirty="0" smtClean="0">
                <a:solidFill>
                  <a:prstClr val="black"/>
                </a:solidFill>
                <a:latin typeface="Myriad Pro Light" pitchFamily="34" charset="0"/>
              </a:rPr>
              <a:t>That's </a:t>
            </a:r>
            <a:r>
              <a:rPr lang="en-US" sz="1400" dirty="0">
                <a:solidFill>
                  <a:prstClr val="black"/>
                </a:solidFill>
                <a:latin typeface="Myriad Pro Light" pitchFamily="34" charset="0"/>
              </a:rPr>
              <a:t>where Content </a:t>
            </a:r>
            <a:r>
              <a:rPr lang="en-US" sz="1400" dirty="0" smtClean="0">
                <a:solidFill>
                  <a:prstClr val="black"/>
                </a:solidFill>
                <a:latin typeface="Myriad Pro Light" pitchFamily="34" charset="0"/>
              </a:rPr>
              <a:t>ABC comes </a:t>
            </a:r>
            <a:r>
              <a:rPr lang="en-US" sz="1400" dirty="0">
                <a:solidFill>
                  <a:prstClr val="black"/>
                </a:solidFill>
                <a:latin typeface="Myriad Pro Light" pitchFamily="34" charset="0"/>
              </a:rPr>
              <a:t>in</a:t>
            </a:r>
            <a:r>
              <a:rPr lang="en-US" sz="1400" dirty="0" smtClean="0">
                <a:solidFill>
                  <a:prstClr val="black"/>
                </a:solidFill>
                <a:latin typeface="Myriad Pro Light" pitchFamily="34" charset="0"/>
              </a:rPr>
              <a:t>. Content </a:t>
            </a:r>
            <a:r>
              <a:rPr lang="en-US" sz="1400" dirty="0">
                <a:solidFill>
                  <a:prstClr val="black"/>
                </a:solidFill>
                <a:latin typeface="Myriad Pro Light" pitchFamily="34" charset="0"/>
              </a:rPr>
              <a:t>ABC helps retailers </a:t>
            </a:r>
            <a:r>
              <a:rPr lang="en-US" sz="1400" dirty="0" smtClean="0">
                <a:solidFill>
                  <a:prstClr val="black"/>
                </a:solidFill>
                <a:latin typeface="Myriad Pro Light" pitchFamily="34" charset="0"/>
              </a:rPr>
              <a:t>assess where they</a:t>
            </a:r>
            <a:br>
              <a:rPr lang="en-US" sz="1400" dirty="0" smtClean="0">
                <a:solidFill>
                  <a:prstClr val="black"/>
                </a:solidFill>
                <a:latin typeface="Myriad Pro Light" pitchFamily="34" charset="0"/>
              </a:rPr>
            </a:br>
            <a:r>
              <a:rPr lang="en-US" sz="1400" dirty="0" smtClean="0">
                <a:solidFill>
                  <a:prstClr val="black"/>
                </a:solidFill>
                <a:latin typeface="Myriad Pro Light" pitchFamily="34" charset="0"/>
              </a:rPr>
              <a:t>stand </a:t>
            </a:r>
            <a:r>
              <a:rPr lang="en-US" sz="1400" dirty="0">
                <a:solidFill>
                  <a:prstClr val="black"/>
                </a:solidFill>
                <a:latin typeface="Myriad Pro Light" pitchFamily="34" charset="0"/>
              </a:rPr>
              <a:t>as </a:t>
            </a:r>
            <a:r>
              <a:rPr lang="en-US" sz="1400" dirty="0" smtClean="0">
                <a:solidFill>
                  <a:prstClr val="black"/>
                </a:solidFill>
                <a:latin typeface="Myriad Pro Light" pitchFamily="34" charset="0"/>
              </a:rPr>
              <a:t>regards their online product </a:t>
            </a:r>
            <a:r>
              <a:rPr lang="en-US" sz="1400" dirty="0">
                <a:solidFill>
                  <a:prstClr val="black"/>
                </a:solidFill>
                <a:latin typeface="Myriad Pro Light" pitchFamily="34" charset="0"/>
              </a:rPr>
              <a:t>content and fix the </a:t>
            </a:r>
            <a:r>
              <a:rPr lang="en-US" sz="1400" dirty="0" smtClean="0">
                <a:solidFill>
                  <a:prstClr val="black"/>
                </a:solidFill>
                <a:latin typeface="Myriad Pro Light" pitchFamily="34" charset="0"/>
              </a:rPr>
              <a:t>content </a:t>
            </a:r>
            <a:r>
              <a:rPr lang="en-US" sz="1400" dirty="0">
                <a:solidFill>
                  <a:prstClr val="black"/>
                </a:solidFill>
                <a:latin typeface="Myriad Pro Light" pitchFamily="34" charset="0"/>
              </a:rPr>
              <a:t>gaps to </a:t>
            </a:r>
            <a:r>
              <a:rPr lang="en-US" sz="1400" dirty="0" smtClean="0">
                <a:solidFill>
                  <a:prstClr val="black"/>
                </a:solidFill>
                <a:latin typeface="Myriad Pro Light" pitchFamily="34" charset="0"/>
              </a:rPr>
              <a:t>improve</a:t>
            </a:r>
            <a:br>
              <a:rPr lang="en-US" sz="1400" dirty="0" smtClean="0">
                <a:solidFill>
                  <a:prstClr val="black"/>
                </a:solidFill>
                <a:latin typeface="Myriad Pro Light" pitchFamily="34" charset="0"/>
              </a:rPr>
            </a:br>
            <a:r>
              <a:rPr lang="en-US" sz="1400" dirty="0" smtClean="0">
                <a:solidFill>
                  <a:prstClr val="black"/>
                </a:solidFill>
                <a:latin typeface="Myriad Pro Light" pitchFamily="34" charset="0"/>
              </a:rPr>
              <a:t>content experience enabling </a:t>
            </a:r>
            <a:r>
              <a:rPr lang="en-US" sz="1400" dirty="0">
                <a:solidFill>
                  <a:prstClr val="black"/>
                </a:solidFill>
                <a:latin typeface="Myriad Pro Light" pitchFamily="34" charset="0"/>
              </a:rPr>
              <a:t>better conversion. </a:t>
            </a:r>
            <a:endParaRPr lang="en-US" sz="1400" dirty="0" smtClean="0">
              <a:solidFill>
                <a:prstClr val="black"/>
              </a:solidFill>
              <a:latin typeface="Myriad Pro Light" pitchFamily="34" charset="0"/>
            </a:endParaRPr>
          </a:p>
          <a:p>
            <a:endParaRPr lang="en-US" sz="1400" dirty="0">
              <a:solidFill>
                <a:prstClr val="black"/>
              </a:solidFill>
              <a:latin typeface="Myriad Pro Light" pitchFamily="34" charset="0"/>
            </a:endParaRPr>
          </a:p>
          <a:p>
            <a:r>
              <a:rPr lang="en-US" sz="1400" dirty="0" smtClean="0">
                <a:solidFill>
                  <a:prstClr val="black"/>
                </a:solidFill>
                <a:latin typeface="Myriad Pro Light" pitchFamily="34" charset="0"/>
              </a:rPr>
              <a:t>Retailers </a:t>
            </a:r>
            <a:r>
              <a:rPr lang="en-US" sz="1400" dirty="0">
                <a:solidFill>
                  <a:prstClr val="black"/>
                </a:solidFill>
                <a:latin typeface="Myriad Pro Light" pitchFamily="34" charset="0"/>
              </a:rPr>
              <a:t>may need to pay </a:t>
            </a:r>
            <a:r>
              <a:rPr lang="en-US" sz="1400" dirty="0" smtClean="0">
                <a:solidFill>
                  <a:prstClr val="black"/>
                </a:solidFill>
                <a:latin typeface="Myriad Pro Light" pitchFamily="34" charset="0"/>
              </a:rPr>
              <a:t>more attention to the </a:t>
            </a:r>
            <a:r>
              <a:rPr lang="en-US" sz="1400" dirty="0">
                <a:solidFill>
                  <a:prstClr val="black"/>
                </a:solidFill>
                <a:latin typeface="Myriad Pro Light" pitchFamily="34" charset="0"/>
              </a:rPr>
              <a:t>content of their best sellers, </a:t>
            </a:r>
            <a:r>
              <a:rPr lang="en-US" sz="1400" dirty="0" smtClean="0">
                <a:solidFill>
                  <a:prstClr val="black"/>
                </a:solidFill>
                <a:latin typeface="Myriad Pro Light" pitchFamily="34" charset="0"/>
              </a:rPr>
              <a:t/>
            </a:r>
            <a:br>
              <a:rPr lang="en-US" sz="1400" dirty="0" smtClean="0">
                <a:solidFill>
                  <a:prstClr val="black"/>
                </a:solidFill>
                <a:latin typeface="Myriad Pro Light" pitchFamily="34" charset="0"/>
              </a:rPr>
            </a:br>
            <a:r>
              <a:rPr lang="en-US" sz="1400" dirty="0" smtClean="0">
                <a:solidFill>
                  <a:prstClr val="black"/>
                </a:solidFill>
                <a:latin typeface="Myriad Pro Light" pitchFamily="34" charset="0"/>
              </a:rPr>
              <a:t>Content </a:t>
            </a:r>
            <a:r>
              <a:rPr lang="en-US" sz="1400" dirty="0">
                <a:solidFill>
                  <a:prstClr val="black"/>
                </a:solidFill>
                <a:latin typeface="Myriad Pro Light" pitchFamily="34" charset="0"/>
              </a:rPr>
              <a:t>ABC also allows </a:t>
            </a:r>
            <a:r>
              <a:rPr lang="en-US" sz="1400" dirty="0" smtClean="0">
                <a:solidFill>
                  <a:prstClr val="black"/>
                </a:solidFill>
                <a:latin typeface="Myriad Pro Light" pitchFamily="34" charset="0"/>
              </a:rPr>
              <a:t>for such custom content </a:t>
            </a:r>
            <a:r>
              <a:rPr lang="en-US" sz="1400" dirty="0">
                <a:solidFill>
                  <a:prstClr val="black"/>
                </a:solidFill>
                <a:latin typeface="Myriad Pro Light" pitchFamily="34" charset="0"/>
              </a:rPr>
              <a:t>analytics to focus the content </a:t>
            </a:r>
            <a:r>
              <a:rPr lang="en-US" sz="1400" dirty="0" smtClean="0">
                <a:solidFill>
                  <a:prstClr val="black"/>
                </a:solidFill>
                <a:latin typeface="Myriad Pro Light" pitchFamily="34" charset="0"/>
              </a:rPr>
              <a:t>budget</a:t>
            </a:r>
            <a:br>
              <a:rPr lang="en-US" sz="1400" dirty="0" smtClean="0">
                <a:solidFill>
                  <a:prstClr val="black"/>
                </a:solidFill>
                <a:latin typeface="Myriad Pro Light" pitchFamily="34" charset="0"/>
              </a:rPr>
            </a:br>
            <a:r>
              <a:rPr lang="en-US" sz="1400" dirty="0" smtClean="0">
                <a:solidFill>
                  <a:prstClr val="black"/>
                </a:solidFill>
                <a:latin typeface="Myriad Pro Light" pitchFamily="34" charset="0"/>
              </a:rPr>
              <a:t>to </a:t>
            </a:r>
            <a:r>
              <a:rPr lang="en-US" sz="1400" dirty="0">
                <a:solidFill>
                  <a:prstClr val="black"/>
                </a:solidFill>
                <a:latin typeface="Myriad Pro Light" pitchFamily="34" charset="0"/>
              </a:rPr>
              <a:t>get a </a:t>
            </a:r>
            <a:r>
              <a:rPr lang="en-US" sz="1400" dirty="0" smtClean="0">
                <a:solidFill>
                  <a:prstClr val="black"/>
                </a:solidFill>
                <a:latin typeface="Myriad Pro Light" pitchFamily="34" charset="0"/>
              </a:rPr>
              <a:t>better return </a:t>
            </a:r>
            <a:r>
              <a:rPr lang="en-US" sz="1400" dirty="0">
                <a:solidFill>
                  <a:prstClr val="black"/>
                </a:solidFill>
                <a:latin typeface="Myriad Pro Light" pitchFamily="34" charset="0"/>
              </a:rPr>
              <a:t>on investment. </a:t>
            </a:r>
          </a:p>
        </p:txBody>
      </p:sp>
    </p:spTree>
    <p:extLst>
      <p:ext uri="{BB962C8B-B14F-4D97-AF65-F5344CB8AC3E}">
        <p14:creationId xmlns="" xmlns:p14="http://schemas.microsoft.com/office/powerpoint/2010/main" val="590412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5" name="TextBox 4"/>
          <p:cNvSpPr txBox="1"/>
          <p:nvPr/>
        </p:nvSpPr>
        <p:spPr>
          <a:xfrm>
            <a:off x="1403648" y="1782531"/>
            <a:ext cx="7682805" cy="523220"/>
          </a:xfrm>
          <a:prstGeom prst="rect">
            <a:avLst/>
          </a:prstGeom>
          <a:noFill/>
        </p:spPr>
        <p:txBody>
          <a:bodyPr wrap="square" rtlCol="0">
            <a:spAutoFit/>
          </a:bodyPr>
          <a:lstStyle/>
          <a:p>
            <a:pPr>
              <a:buClr>
                <a:schemeClr val="accent1"/>
              </a:buClr>
              <a:buSzPct val="100000"/>
            </a:pPr>
            <a:r>
              <a:rPr lang="en-US" sz="2800" dirty="0" smtClean="0">
                <a:solidFill>
                  <a:schemeClr val="tx1">
                    <a:lumMod val="75000"/>
                    <a:lumOff val="25000"/>
                  </a:schemeClr>
                </a:solidFill>
                <a:latin typeface="Myriad Pro"/>
              </a:rPr>
              <a:t>Content Audit for all the A list products</a:t>
            </a:r>
            <a:endParaRPr lang="en-US" sz="2800" b="0" dirty="0" smtClean="0">
              <a:solidFill>
                <a:schemeClr val="tx1">
                  <a:lumMod val="75000"/>
                  <a:lumOff val="25000"/>
                </a:schemeClr>
              </a:solidFill>
              <a:latin typeface="Myriad Pro"/>
            </a:endParaRPr>
          </a:p>
        </p:txBody>
      </p:sp>
      <p:sp>
        <p:nvSpPr>
          <p:cNvPr id="6" name="TextBox 5"/>
          <p:cNvSpPr txBox="1"/>
          <p:nvPr/>
        </p:nvSpPr>
        <p:spPr>
          <a:xfrm>
            <a:off x="1403648" y="3294699"/>
            <a:ext cx="4667015" cy="523220"/>
          </a:xfrm>
          <a:prstGeom prst="rect">
            <a:avLst/>
          </a:prstGeom>
          <a:noFill/>
        </p:spPr>
        <p:txBody>
          <a:bodyPr wrap="square" rtlCol="0">
            <a:spAutoFit/>
          </a:bodyPr>
          <a:lstStyle/>
          <a:p>
            <a:pPr>
              <a:buClr>
                <a:schemeClr val="accent1"/>
              </a:buClr>
              <a:buSzPct val="100000"/>
            </a:pPr>
            <a:r>
              <a:rPr lang="en-US" sz="2800" dirty="0" smtClean="0">
                <a:solidFill>
                  <a:schemeClr val="tx1">
                    <a:lumMod val="75000"/>
                    <a:lumOff val="25000"/>
                  </a:schemeClr>
                </a:solidFill>
                <a:latin typeface="Myriad Pro"/>
                <a:cs typeface="Times New Roman" pitchFamily="18" charset="0"/>
              </a:rPr>
              <a:t>Uncover Actionable insights</a:t>
            </a:r>
            <a:endParaRPr lang="en-US" sz="2800" b="0" dirty="0" smtClean="0">
              <a:solidFill>
                <a:schemeClr val="tx1">
                  <a:lumMod val="75000"/>
                  <a:lumOff val="25000"/>
                </a:schemeClr>
              </a:solidFill>
              <a:latin typeface="Myriad Pro"/>
              <a:cs typeface="Times New Roman" pitchFamily="18" charset="0"/>
            </a:endParaRPr>
          </a:p>
        </p:txBody>
      </p:sp>
      <p:sp>
        <p:nvSpPr>
          <p:cNvPr id="8" name="TextBox 7"/>
          <p:cNvSpPr txBox="1"/>
          <p:nvPr/>
        </p:nvSpPr>
        <p:spPr>
          <a:xfrm>
            <a:off x="1475656" y="4826031"/>
            <a:ext cx="4824536" cy="523220"/>
          </a:xfrm>
          <a:prstGeom prst="rect">
            <a:avLst/>
          </a:prstGeom>
          <a:noFill/>
        </p:spPr>
        <p:txBody>
          <a:bodyPr wrap="square" rtlCol="0">
            <a:spAutoFit/>
          </a:bodyPr>
          <a:lstStyle/>
          <a:p>
            <a:pPr>
              <a:buClr>
                <a:schemeClr val="accent1"/>
              </a:buClr>
              <a:buSzPct val="100000"/>
            </a:pPr>
            <a:r>
              <a:rPr lang="en-US" sz="2800" b="0" dirty="0" smtClean="0">
                <a:solidFill>
                  <a:schemeClr val="tx1">
                    <a:lumMod val="75000"/>
                    <a:lumOff val="25000"/>
                  </a:schemeClr>
                </a:solidFill>
                <a:latin typeface="Myriad Pro"/>
                <a:cs typeface="Times New Roman" pitchFamily="18" charset="0"/>
              </a:rPr>
              <a:t>Roll-out to large set of data</a:t>
            </a:r>
          </a:p>
        </p:txBody>
      </p:sp>
      <p:sp>
        <p:nvSpPr>
          <p:cNvPr id="10" name="Rounded Rectangle 9"/>
          <p:cNvSpPr/>
          <p:nvPr/>
        </p:nvSpPr>
        <p:spPr bwMode="auto">
          <a:xfrm>
            <a:off x="270640" y="1628800"/>
            <a:ext cx="998529" cy="844911"/>
          </a:xfrm>
          <a:prstGeom prst="roundRect">
            <a:avLst/>
          </a:prstGeom>
          <a:ln>
            <a:solidFill>
              <a:schemeClr val="accent6">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10000"/>
              </a:lnSpc>
              <a:spcBef>
                <a:spcPct val="10000"/>
              </a:spcBef>
              <a:spcAft>
                <a:spcPct val="0"/>
              </a:spcAft>
              <a:buClr>
                <a:srgbClr val="29297B"/>
              </a:buClr>
              <a:buSzTx/>
              <a:buFont typeface="Wingdings" pitchFamily="2" charset="2"/>
              <a:buNone/>
              <a:tabLst/>
            </a:pPr>
            <a:endParaRPr kumimoji="0" lang="en-IN" sz="900" b="1" i="0" u="none" strike="noStrike" cap="none" normalizeH="0" baseline="0" dirty="0" smtClean="0">
              <a:ln>
                <a:noFill/>
              </a:ln>
              <a:solidFill>
                <a:schemeClr val="tx1"/>
              </a:solidFill>
              <a:effectLst/>
              <a:latin typeface="Myriad Pro"/>
              <a:cs typeface="Times New Roman" pitchFamily="18" charset="0"/>
            </a:endParaRPr>
          </a:p>
        </p:txBody>
      </p:sp>
      <p:sp>
        <p:nvSpPr>
          <p:cNvPr id="11" name="TextBox 10"/>
          <p:cNvSpPr txBox="1"/>
          <p:nvPr/>
        </p:nvSpPr>
        <p:spPr>
          <a:xfrm>
            <a:off x="501070" y="1628801"/>
            <a:ext cx="576075" cy="830997"/>
          </a:xfrm>
          <a:prstGeom prst="rect">
            <a:avLst/>
          </a:prstGeom>
          <a:noFill/>
        </p:spPr>
        <p:txBody>
          <a:bodyPr wrap="square" rtlCol="0">
            <a:spAutoFit/>
          </a:bodyPr>
          <a:lstStyle/>
          <a:p>
            <a:pPr>
              <a:buClr>
                <a:schemeClr val="accent1"/>
              </a:buClr>
              <a:buSzPct val="100000"/>
            </a:pPr>
            <a:r>
              <a:rPr lang="en-US" sz="4800" dirty="0" smtClean="0">
                <a:solidFill>
                  <a:schemeClr val="tx1">
                    <a:lumMod val="75000"/>
                    <a:lumOff val="25000"/>
                  </a:schemeClr>
                </a:solidFill>
                <a:latin typeface="Myriad Pro"/>
                <a:cs typeface="Times New Roman" pitchFamily="18" charset="0"/>
              </a:rPr>
              <a:t>1</a:t>
            </a:r>
          </a:p>
        </p:txBody>
      </p:sp>
      <p:sp>
        <p:nvSpPr>
          <p:cNvPr id="12" name="Rounded Rectangle 11"/>
          <p:cNvSpPr/>
          <p:nvPr/>
        </p:nvSpPr>
        <p:spPr bwMode="auto">
          <a:xfrm>
            <a:off x="309046" y="3165000"/>
            <a:ext cx="998529" cy="844911"/>
          </a:xfrm>
          <a:prstGeom prst="roundRect">
            <a:avLst/>
          </a:prstGeom>
          <a:ln>
            <a:solidFill>
              <a:schemeClr val="accent6">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10000"/>
              </a:lnSpc>
              <a:spcBef>
                <a:spcPct val="10000"/>
              </a:spcBef>
              <a:spcAft>
                <a:spcPct val="0"/>
              </a:spcAft>
              <a:buClr>
                <a:srgbClr val="29297B"/>
              </a:buClr>
              <a:buSzTx/>
              <a:buFont typeface="Wingdings" pitchFamily="2" charset="2"/>
              <a:buNone/>
              <a:tabLst/>
            </a:pPr>
            <a:endParaRPr kumimoji="0" lang="en-IN" sz="900" i="0" u="none" strike="noStrike" normalizeH="0" baseline="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yriad Pro"/>
              <a:cs typeface="Times New Roman" pitchFamily="18" charset="0"/>
            </a:endParaRPr>
          </a:p>
        </p:txBody>
      </p:sp>
      <p:sp>
        <p:nvSpPr>
          <p:cNvPr id="13" name="TextBox 12"/>
          <p:cNvSpPr txBox="1"/>
          <p:nvPr/>
        </p:nvSpPr>
        <p:spPr>
          <a:xfrm>
            <a:off x="539476" y="3165001"/>
            <a:ext cx="576075" cy="830997"/>
          </a:xfrm>
          <a:prstGeom prst="rect">
            <a:avLst/>
          </a:prstGeom>
          <a:noFill/>
        </p:spPr>
        <p:txBody>
          <a:bodyPr wrap="square" rtlCol="0">
            <a:spAutoFit/>
          </a:bodyPr>
          <a:lstStyle/>
          <a:p>
            <a:pPr>
              <a:buClr>
                <a:schemeClr val="accent1"/>
              </a:buClr>
              <a:buSzPct val="100000"/>
            </a:pPr>
            <a:r>
              <a:rPr lang="en-US" sz="4800" dirty="0" smtClean="0">
                <a:solidFill>
                  <a:schemeClr val="tx1">
                    <a:lumMod val="75000"/>
                    <a:lumOff val="25000"/>
                  </a:schemeClr>
                </a:solidFill>
                <a:latin typeface="Myriad Pro"/>
                <a:cs typeface="Times New Roman" pitchFamily="18" charset="0"/>
              </a:rPr>
              <a:t>2</a:t>
            </a:r>
          </a:p>
        </p:txBody>
      </p:sp>
      <p:sp>
        <p:nvSpPr>
          <p:cNvPr id="14" name="Rounded Rectangle 13"/>
          <p:cNvSpPr/>
          <p:nvPr/>
        </p:nvSpPr>
        <p:spPr bwMode="auto">
          <a:xfrm>
            <a:off x="309045" y="4701200"/>
            <a:ext cx="998529" cy="844911"/>
          </a:xfrm>
          <a:prstGeom prst="roundRect">
            <a:avLst/>
          </a:prstGeom>
          <a:ln>
            <a:solidFill>
              <a:schemeClr val="accent6">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10000"/>
              </a:lnSpc>
              <a:spcBef>
                <a:spcPct val="10000"/>
              </a:spcBef>
              <a:spcAft>
                <a:spcPct val="0"/>
              </a:spcAft>
              <a:buClr>
                <a:srgbClr val="29297B"/>
              </a:buClr>
              <a:buSzTx/>
              <a:buFont typeface="Wingdings" pitchFamily="2" charset="2"/>
              <a:buNone/>
              <a:tabLst/>
            </a:pPr>
            <a:endParaRPr kumimoji="0" lang="en-IN" sz="900" b="1" i="0" u="none" strike="noStrike" cap="none" normalizeH="0" baseline="0" dirty="0" smtClean="0">
              <a:ln>
                <a:noFill/>
              </a:ln>
              <a:solidFill>
                <a:schemeClr val="tx1"/>
              </a:solidFill>
              <a:effectLst/>
              <a:latin typeface="Myriad Pro"/>
              <a:cs typeface="Times New Roman" pitchFamily="18" charset="0"/>
            </a:endParaRPr>
          </a:p>
        </p:txBody>
      </p:sp>
      <p:sp>
        <p:nvSpPr>
          <p:cNvPr id="15" name="TextBox 14"/>
          <p:cNvSpPr txBox="1"/>
          <p:nvPr/>
        </p:nvSpPr>
        <p:spPr>
          <a:xfrm>
            <a:off x="539475" y="4701201"/>
            <a:ext cx="576075" cy="830997"/>
          </a:xfrm>
          <a:prstGeom prst="rect">
            <a:avLst/>
          </a:prstGeom>
          <a:noFill/>
        </p:spPr>
        <p:txBody>
          <a:bodyPr wrap="square" rtlCol="0">
            <a:spAutoFit/>
          </a:bodyPr>
          <a:lstStyle/>
          <a:p>
            <a:pPr>
              <a:buClr>
                <a:schemeClr val="accent1"/>
              </a:buClr>
              <a:buSzPct val="100000"/>
            </a:pPr>
            <a:r>
              <a:rPr lang="en-US" sz="4800" dirty="0" smtClean="0">
                <a:solidFill>
                  <a:schemeClr val="tx1">
                    <a:lumMod val="75000"/>
                    <a:lumOff val="25000"/>
                  </a:schemeClr>
                </a:solidFill>
                <a:latin typeface="Myriad Pro"/>
                <a:cs typeface="Times New Roman" pitchFamily="18" charset="0"/>
              </a:rPr>
              <a:t>3</a:t>
            </a:r>
          </a:p>
        </p:txBody>
      </p:sp>
    </p:spTree>
    <p:extLst>
      <p:ext uri="{BB962C8B-B14F-4D97-AF65-F5344CB8AC3E}">
        <p14:creationId xmlns="" xmlns:p14="http://schemas.microsoft.com/office/powerpoint/2010/main" val="351487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420888"/>
            <a:ext cx="9144000" cy="2016224"/>
          </a:xfrm>
        </p:spPr>
        <p:txBody>
          <a:bodyPr>
            <a:normAutofit/>
          </a:bodyPr>
          <a:lstStyle/>
          <a:p>
            <a:pPr algn="ctr">
              <a:buNone/>
            </a:pPr>
            <a:r>
              <a:rPr lang="en-IN" sz="4400" dirty="0" smtClean="0"/>
              <a:t>Thank you</a:t>
            </a:r>
            <a:endParaRPr lang="en-IN" sz="4400" dirty="0"/>
          </a:p>
        </p:txBody>
      </p:sp>
      <p:sp>
        <p:nvSpPr>
          <p:cNvPr id="4" name="Text Box 11"/>
          <p:cNvSpPr txBox="1">
            <a:spLocks noChangeArrowheads="1"/>
          </p:cNvSpPr>
          <p:nvPr/>
        </p:nvSpPr>
        <p:spPr bwMode="auto">
          <a:xfrm>
            <a:off x="0" y="6270970"/>
            <a:ext cx="9144000" cy="400110"/>
          </a:xfrm>
          <a:prstGeom prst="rect">
            <a:avLst/>
          </a:prstGeom>
          <a:noFill/>
          <a:ln w="9525">
            <a:noFill/>
            <a:miter lim="800000"/>
            <a:headEnd/>
            <a:tailEnd/>
          </a:ln>
        </p:spPr>
        <p:txBody>
          <a:bodyPr wrap="square">
            <a:spAutoFit/>
          </a:bodyPr>
          <a:lstStyle/>
          <a:p>
            <a:pPr algn="just"/>
            <a:r>
              <a:rPr lang="en-IN" sz="2000" b="0" dirty="0" smtClean="0">
                <a:latin typeface="Myriad Pro Light" pitchFamily="34" charset="0"/>
              </a:rPr>
              <a:t>For more information, contact:</a:t>
            </a:r>
            <a:endParaRPr lang="en-US" sz="2000" b="0" dirty="0">
              <a:latin typeface="Myriad Pro Light" pitchFamily="34" charset="0"/>
            </a:endParaRPr>
          </a:p>
        </p:txBody>
      </p:sp>
      <p:sp>
        <p:nvSpPr>
          <p:cNvPr id="5" name="Text Box 11"/>
          <p:cNvSpPr txBox="1">
            <a:spLocks noChangeArrowheads="1"/>
          </p:cNvSpPr>
          <p:nvPr/>
        </p:nvSpPr>
        <p:spPr bwMode="auto">
          <a:xfrm>
            <a:off x="3451593" y="6285688"/>
            <a:ext cx="4072735" cy="369332"/>
          </a:xfrm>
          <a:prstGeom prst="rect">
            <a:avLst/>
          </a:prstGeom>
          <a:noFill/>
          <a:ln w="9525">
            <a:noFill/>
            <a:miter lim="800000"/>
            <a:headEnd/>
            <a:tailEnd/>
          </a:ln>
        </p:spPr>
        <p:txBody>
          <a:bodyPr wrap="square">
            <a:spAutoFit/>
          </a:bodyPr>
          <a:lstStyle/>
          <a:p>
            <a:r>
              <a:rPr lang="en-US" sz="1800" b="0" i="1" u="sng" dirty="0" smtClean="0">
                <a:solidFill>
                  <a:srgbClr val="00B0F0"/>
                </a:solidFill>
                <a:latin typeface="Myriad Pro Light" pitchFamily="34" charset="0"/>
              </a:rPr>
              <a:t>info@ugamsolutions.com</a:t>
            </a:r>
            <a:r>
              <a:rPr lang="en-US" sz="1800" b="0" dirty="0" smtClean="0">
                <a:solidFill>
                  <a:srgbClr val="00B0F0"/>
                </a:solidFill>
                <a:latin typeface="Myriad Pro Light" pitchFamily="34" charset="0"/>
              </a:rPr>
              <a:t>   </a:t>
            </a:r>
            <a:endParaRPr lang="en-US" sz="1800" b="0" dirty="0">
              <a:solidFill>
                <a:srgbClr val="00B0F0"/>
              </a:solidFill>
              <a:latin typeface="Myriad Pro Light" pitchFamily="34" charset="0"/>
            </a:endParaRPr>
          </a:p>
        </p:txBody>
      </p:sp>
      <p:sp>
        <p:nvSpPr>
          <p:cNvPr id="8" name="Text Box 11"/>
          <p:cNvSpPr txBox="1">
            <a:spLocks noChangeArrowheads="1"/>
          </p:cNvSpPr>
          <p:nvPr/>
        </p:nvSpPr>
        <p:spPr bwMode="auto">
          <a:xfrm>
            <a:off x="0" y="5055658"/>
            <a:ext cx="9144000" cy="1323439"/>
          </a:xfrm>
          <a:prstGeom prst="rect">
            <a:avLst/>
          </a:prstGeom>
          <a:noFill/>
          <a:ln w="9525">
            <a:noFill/>
            <a:miter lim="800000"/>
            <a:headEnd/>
            <a:tailEnd/>
          </a:ln>
        </p:spPr>
        <p:txBody>
          <a:bodyPr wrap="square">
            <a:spAutoFit/>
          </a:bodyPr>
          <a:lstStyle/>
          <a:p>
            <a:pPr algn="just"/>
            <a:r>
              <a:rPr lang="en-IN" sz="2000" b="0" dirty="0" smtClean="0">
                <a:latin typeface="Myriad Pro Light" pitchFamily="34" charset="0"/>
              </a:rPr>
              <a:t>Ugam Solutions provides actionable analytical insights and product content to </a:t>
            </a:r>
            <a:br>
              <a:rPr lang="en-IN" sz="2000" b="0" dirty="0" smtClean="0">
                <a:latin typeface="Myriad Pro Light" pitchFamily="34" charset="0"/>
              </a:rPr>
            </a:br>
            <a:r>
              <a:rPr lang="en-IN" sz="2000" b="0" dirty="0" smtClean="0">
                <a:latin typeface="Myriad Pro Light" pitchFamily="34" charset="0"/>
              </a:rPr>
              <a:t>the retail industry. Our clients include 9 of the Top 25, from the Internet Retailers’ 500. Powered by a Big data analytics platform, analytics experts and domain specialists, our solutions enable winning decisions.</a:t>
            </a:r>
          </a:p>
        </p:txBody>
      </p:sp>
      <p:pic>
        <p:nvPicPr>
          <p:cNvPr id="10" name="Picture 9" descr="ugam sol logo.bmp"/>
          <p:cNvPicPr>
            <a:picLocks noChangeAspect="1"/>
          </p:cNvPicPr>
          <p:nvPr/>
        </p:nvPicPr>
        <p:blipFill>
          <a:blip r:embed="rId2" cstate="email">
            <a:extLst>
              <a:ext uri="{28A0092B-C50C-407E-A947-70E740481C1C}">
                <a14:useLocalDpi xmlns="" xmlns:a14="http://schemas.microsoft.com/office/drawing/2010/main"/>
              </a:ext>
            </a:extLst>
          </a:blip>
          <a:srcRect t="18816" b="24736"/>
          <a:stretch>
            <a:fillRect/>
          </a:stretch>
        </p:blipFill>
        <p:spPr>
          <a:xfrm>
            <a:off x="6914705" y="10955"/>
            <a:ext cx="2227490" cy="7544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1"/>
          <p:cNvSpPr>
            <a:spLocks noGrp="1"/>
          </p:cNvSpPr>
          <p:nvPr>
            <p:ph type="sldNum" sz="quarter" idx="11"/>
          </p:nvPr>
        </p:nvSpPr>
        <p:spPr>
          <a:xfrm>
            <a:off x="-75005" y="6691197"/>
            <a:ext cx="2133600" cy="365125"/>
          </a:xfrm>
        </p:spPr>
        <p:txBody>
          <a:bodyPr/>
          <a:lstStyle/>
          <a:p>
            <a:pPr>
              <a:defRPr/>
            </a:pPr>
            <a:fld id="{F876862C-BCE7-4F66-B2F5-32D10A355261}" type="slidenum">
              <a:rPr lang="en-US" smtClean="0"/>
              <a:pPr>
                <a:defRPr/>
              </a:pPr>
              <a:t>3</a:t>
            </a:fld>
            <a:endParaRPr lang="en-US" dirty="0"/>
          </a:p>
        </p:txBody>
      </p:sp>
      <p:sp>
        <p:nvSpPr>
          <p:cNvPr id="8" name="Title 1"/>
          <p:cNvSpPr txBox="1">
            <a:spLocks/>
          </p:cNvSpPr>
          <p:nvPr/>
        </p:nvSpPr>
        <p:spPr>
          <a:xfrm>
            <a:off x="0" y="0"/>
            <a:ext cx="9144000" cy="672088"/>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chemeClr val="tx1">
                  <a:lumMod val="75000"/>
                  <a:lumOff val="25000"/>
                </a:schemeClr>
              </a:solidFill>
              <a:effectLst/>
              <a:uLnTx/>
              <a:uFillTx/>
              <a:latin typeface="Myriad Pro Light" pitchFamily="34" charset="0"/>
              <a:ea typeface="ＭＳ Ｐゴシック" charset="0"/>
              <a:cs typeface="ＭＳ Ｐゴシック" charset="0"/>
            </a:endParaRPr>
          </a:p>
        </p:txBody>
      </p:sp>
      <p:sp>
        <p:nvSpPr>
          <p:cNvPr id="5" name="Rectangle 4"/>
          <p:cNvSpPr/>
          <p:nvPr/>
        </p:nvSpPr>
        <p:spPr>
          <a:xfrm>
            <a:off x="193830" y="2690723"/>
            <a:ext cx="8950170" cy="820417"/>
          </a:xfrm>
          <a:prstGeom prst="rect">
            <a:avLst/>
          </a:prstGeom>
        </p:spPr>
        <p:txBody>
          <a:bodyPr wrap="square">
            <a:spAutoFit/>
          </a:bodyPr>
          <a:lstStyle/>
          <a:p>
            <a:pPr>
              <a:lnSpc>
                <a:spcPct val="200000"/>
              </a:lnSpc>
            </a:pPr>
            <a:r>
              <a:rPr lang="en-US" sz="2800" b="0" dirty="0" smtClean="0">
                <a:solidFill>
                  <a:srgbClr val="000000">
                    <a:lumMod val="85000"/>
                    <a:lumOff val="15000"/>
                  </a:srgbClr>
                </a:solidFill>
                <a:latin typeface="Myriad Pro Light"/>
                <a:cs typeface="Myriad Pro Light"/>
              </a:rPr>
              <a:t>Solution walkthrough…</a:t>
            </a:r>
            <a:endParaRPr lang="en-US" sz="2800" b="0" dirty="0">
              <a:solidFill>
                <a:srgbClr val="000000">
                  <a:lumMod val="85000"/>
                  <a:lumOff val="15000"/>
                </a:srgbClr>
              </a:solidFill>
              <a:latin typeface="Myriad Pro Light"/>
              <a:cs typeface="Myriad Pro Light"/>
            </a:endParaRPr>
          </a:p>
        </p:txBody>
      </p:sp>
    </p:spTree>
    <p:extLst>
      <p:ext uri="{BB962C8B-B14F-4D97-AF65-F5344CB8AC3E}">
        <p14:creationId xmlns="" xmlns:p14="http://schemas.microsoft.com/office/powerpoint/2010/main" val="197091688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List of products we worked upon…</a:t>
            </a:r>
            <a:endParaRPr lang="en-US" sz="3200" dirty="0"/>
          </a:p>
        </p:txBody>
      </p:sp>
      <p:graphicFrame>
        <p:nvGraphicFramePr>
          <p:cNvPr id="9" name="Table 8"/>
          <p:cNvGraphicFramePr>
            <a:graphicFrameLocks noGrp="1"/>
          </p:cNvGraphicFramePr>
          <p:nvPr/>
        </p:nvGraphicFramePr>
        <p:xfrm>
          <a:off x="251520" y="908720"/>
          <a:ext cx="8424936" cy="3712902"/>
        </p:xfrm>
        <a:graphic>
          <a:graphicData uri="http://schemas.openxmlformats.org/drawingml/2006/table">
            <a:tbl>
              <a:tblPr/>
              <a:tblGrid>
                <a:gridCol w="714167"/>
                <a:gridCol w="3213750"/>
                <a:gridCol w="2354518"/>
                <a:gridCol w="714167"/>
                <a:gridCol w="714167"/>
                <a:gridCol w="714167"/>
              </a:tblGrid>
              <a:tr h="331510">
                <a:tc>
                  <a:txBody>
                    <a:bodyPr/>
                    <a:lstStyle/>
                    <a:p>
                      <a:pPr algn="l" fontAlgn="b"/>
                      <a:r>
                        <a:rPr lang="en-US" sz="1200" b="1" i="0" u="none" strike="noStrike" dirty="0">
                          <a:solidFill>
                            <a:srgbClr val="FFFFFF"/>
                          </a:solidFill>
                          <a:latin typeface="Calibri"/>
                        </a:rPr>
                        <a:t>ProductID</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1200" b="1" i="0" u="none" strike="noStrike" dirty="0">
                          <a:solidFill>
                            <a:srgbClr val="FFFFFF"/>
                          </a:solidFill>
                          <a:latin typeface="Calibri"/>
                        </a:rPr>
                        <a:t>Product Name</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1200" b="1" i="0" u="none" strike="noStrike" dirty="0">
                          <a:solidFill>
                            <a:srgbClr val="FFFFFF"/>
                          </a:solidFill>
                          <a:latin typeface="Calibri"/>
                        </a:rPr>
                        <a:t>Category</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1200" b="1" i="0" u="none" strike="noStrike" dirty="0">
                          <a:solidFill>
                            <a:srgbClr val="FFFFFF"/>
                          </a:solidFill>
                          <a:latin typeface="Calibri"/>
                        </a:rPr>
                        <a:t>Amazon</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1200" b="1" i="0" u="none" strike="noStrike" dirty="0">
                          <a:solidFill>
                            <a:srgbClr val="FFFFFF"/>
                          </a:solidFill>
                          <a:latin typeface="Calibri"/>
                        </a:rPr>
                        <a:t>Walmart</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1200" b="1" i="0" u="none" strike="noStrike" dirty="0">
                          <a:solidFill>
                            <a:srgbClr val="FFFFFF"/>
                          </a:solidFill>
                          <a:latin typeface="Calibri"/>
                        </a:rPr>
                        <a:t>Sears</a:t>
                      </a:r>
                    </a:p>
                  </a:txBody>
                  <a:tcPr marL="8078" marR="8078" marT="80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r>
              <a:tr h="348083">
                <a:tc>
                  <a:txBody>
                    <a:bodyPr/>
                    <a:lstStyle/>
                    <a:p>
                      <a:pPr algn="l" fontAlgn="ctr"/>
                      <a:r>
                        <a:rPr lang="en-US" sz="1200" b="0" i="0" u="none" strike="noStrike" dirty="0">
                          <a:solidFill>
                            <a:srgbClr val="000000"/>
                          </a:solidFill>
                          <a:latin typeface="Calibri"/>
                        </a:rPr>
                        <a:t>14034728</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200" b="0" i="0" u="none" strike="noStrike" dirty="0">
                          <a:solidFill>
                            <a:srgbClr val="000000"/>
                          </a:solidFill>
                          <a:latin typeface="Calibri"/>
                        </a:rPr>
                        <a:t>Graco Mason 4-in-1 Convertible Crib - Es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Baby and Toddler Furniture</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13370392</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Graco Secure Coverage Digital Baby Monit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Baby Essentials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14527059</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Furby Boom Figure - Waves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Girls toys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083">
                <a:tc>
                  <a:txBody>
                    <a:bodyPr/>
                    <a:lstStyle/>
                    <a:p>
                      <a:pPr algn="l" fontAlgn="ctr"/>
                      <a:r>
                        <a:rPr lang="en-US" sz="1200" b="0" i="0" u="none" strike="noStrike" dirty="0">
                          <a:solidFill>
                            <a:srgbClr val="000000"/>
                          </a:solidFill>
                          <a:latin typeface="Calibri"/>
                        </a:rPr>
                        <a:t>13795489</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1200" b="0" i="0" u="none" strike="noStrike">
                          <a:solidFill>
                            <a:srgbClr val="000000"/>
                          </a:solidFill>
                          <a:latin typeface="Calibri"/>
                        </a:rPr>
                        <a:t>Conai Infiniti Pro Crlng Iron 1.5" Black</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Haircare</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11546000</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Cool Mist Humidifier Pink 0.9 Gallon</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Health And Wellness/Vitamins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14004263</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Samsung 50" 1080p 60Hz LED HDTV - Black</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Home Electronics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11852371</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OK to Wake! Alarm Clock and Night-Light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Kids Home</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10">
                <a:tc>
                  <a:txBody>
                    <a:bodyPr/>
                    <a:lstStyle/>
                    <a:p>
                      <a:pPr algn="l" fontAlgn="ctr"/>
                      <a:r>
                        <a:rPr lang="en-US" sz="1200" b="0" i="0" u="none" strike="noStrike" dirty="0">
                          <a:solidFill>
                            <a:srgbClr val="000000"/>
                          </a:solidFill>
                          <a:latin typeface="Calibri"/>
                        </a:rPr>
                        <a:t>11154576</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WEBER Smokey Mountain Cooker Black 18.5"</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Lawn &amp; Garden</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083">
                <a:tc>
                  <a:txBody>
                    <a:bodyPr/>
                    <a:lstStyle/>
                    <a:p>
                      <a:pPr algn="l" fontAlgn="ctr"/>
                      <a:r>
                        <a:rPr lang="en-US" sz="1200" b="0" i="0" u="none" strike="noStrike" dirty="0">
                          <a:solidFill>
                            <a:srgbClr val="000000"/>
                          </a:solidFill>
                          <a:latin typeface="Calibri"/>
                        </a:rPr>
                        <a:t>10057202</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latin typeface="Calibri"/>
                        </a:rPr>
                        <a:t>Philips Sonicare HX5610/01 Essence 5600</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Personal Care and Household Co</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083">
                <a:tc>
                  <a:txBody>
                    <a:bodyPr/>
                    <a:lstStyle/>
                    <a:p>
                      <a:pPr algn="l" fontAlgn="ctr"/>
                      <a:r>
                        <a:rPr lang="en-US" sz="1200" b="0" i="0" u="none" strike="noStrike" dirty="0">
                          <a:solidFill>
                            <a:srgbClr val="000000"/>
                          </a:solidFill>
                          <a:latin typeface="Calibri"/>
                        </a:rPr>
                        <a:t>14213695</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16GB Apple iPad Mini</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Calibri"/>
                        </a:rPr>
                        <a:t>Portable Electronics</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a:t>
                      </a:r>
                    </a:p>
                  </a:txBody>
                  <a:tcPr marL="8078" marR="8078" marT="80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 is how our analysis of the sample products pans out…</a:t>
            </a:r>
            <a:endParaRPr lang="en-US" dirty="0"/>
          </a:p>
        </p:txBody>
      </p:sp>
      <p:sp>
        <p:nvSpPr>
          <p:cNvPr id="13" name="TextBox 12"/>
          <p:cNvSpPr txBox="1"/>
          <p:nvPr/>
        </p:nvSpPr>
        <p:spPr>
          <a:xfrm>
            <a:off x="467544" y="6176337"/>
            <a:ext cx="7560840" cy="276999"/>
          </a:xfrm>
          <a:prstGeom prst="rect">
            <a:avLst/>
          </a:prstGeom>
          <a:noFill/>
        </p:spPr>
        <p:txBody>
          <a:bodyPr wrap="square" rtlCol="0">
            <a:spAutoFit/>
          </a:bodyPr>
          <a:lstStyle/>
          <a:p>
            <a:r>
              <a:rPr lang="en-US" sz="1200" dirty="0" smtClean="0"/>
              <a:t>*On a scale of 1 to 100, higher scores are better. </a:t>
            </a:r>
            <a:endParaRPr lang="en-US" sz="1200" dirty="0"/>
          </a:p>
        </p:txBody>
      </p:sp>
      <p:pic>
        <p:nvPicPr>
          <p:cNvPr id="18" name="Picture 4" descr="http://img1.pc-magazin.de/Tablet-und-Notebook-bei-Amazon-im-Angebot-f630x378-ffffff-C-dcdfb7a7-56944191.jpg"/>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203848" y="5517232"/>
            <a:ext cx="1427629" cy="495300"/>
          </a:xfrm>
          <a:prstGeom prst="rect">
            <a:avLst/>
          </a:prstGeom>
          <a:noFill/>
        </p:spPr>
      </p:pic>
      <p:pic>
        <p:nvPicPr>
          <p:cNvPr id="19" name="Picture 8" descr="http://usacertified.files.wordpress.com/2013/01/walmart-logo.jpg"/>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5148064" y="5445224"/>
            <a:ext cx="1409700" cy="449538"/>
          </a:xfrm>
          <a:prstGeom prst="rect">
            <a:avLst/>
          </a:prstGeom>
          <a:noFill/>
        </p:spPr>
      </p:pic>
      <p:pic>
        <p:nvPicPr>
          <p:cNvPr id="20" name="Picture 4"/>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1187624" y="5445224"/>
            <a:ext cx="1479002" cy="552107"/>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7164288" y="5589240"/>
            <a:ext cx="1252165" cy="240035"/>
          </a:xfrm>
          <a:prstGeom prst="rect">
            <a:avLst/>
          </a:prstGeom>
          <a:noFill/>
          <a:ln w="9525">
            <a:noFill/>
            <a:miter lim="800000"/>
            <a:headEnd/>
            <a:tailEnd/>
          </a:ln>
        </p:spPr>
      </p:pic>
      <p:graphicFrame>
        <p:nvGraphicFramePr>
          <p:cNvPr id="24" name="Chart 23"/>
          <p:cNvGraphicFramePr/>
          <p:nvPr/>
        </p:nvGraphicFramePr>
        <p:xfrm>
          <a:off x="251520" y="1628800"/>
          <a:ext cx="8568952" cy="3600400"/>
        </p:xfrm>
        <a:graphic>
          <a:graphicData uri="http://schemas.openxmlformats.org/drawingml/2006/chart">
            <c:chart xmlns:c="http://schemas.openxmlformats.org/drawingml/2006/chart" xmlns:r="http://schemas.openxmlformats.org/officeDocument/2006/relationships" r:id="rId6"/>
          </a:graphicData>
        </a:graphic>
      </p:graphicFrame>
      <p:grpSp>
        <p:nvGrpSpPr>
          <p:cNvPr id="25" name="Group 24"/>
          <p:cNvGrpSpPr/>
          <p:nvPr/>
        </p:nvGrpSpPr>
        <p:grpSpPr>
          <a:xfrm>
            <a:off x="1115616" y="1700808"/>
            <a:ext cx="1800200" cy="1656183"/>
            <a:chOff x="-1679602" y="3090520"/>
            <a:chExt cx="1136454" cy="1878629"/>
          </a:xfrm>
          <a:solidFill>
            <a:srgbClr val="FFA434"/>
          </a:solidFill>
          <a:effectLst>
            <a:outerShdw blurRad="53975" dist="38100" dir="2700000" algn="tl" rotWithShape="0">
              <a:srgbClr val="BFBFBF">
                <a:alpha val="89000"/>
              </a:srgbClr>
            </a:outerShdw>
          </a:effectLst>
        </p:grpSpPr>
        <p:sp>
          <p:nvSpPr>
            <p:cNvPr id="26" name="Shape 10"/>
            <p:cNvSpPr/>
            <p:nvPr/>
          </p:nvSpPr>
          <p:spPr>
            <a:xfrm>
              <a:off x="-1679602" y="3090520"/>
              <a:ext cx="1136454" cy="1878629"/>
            </a:xfrm>
            <a:prstGeom prst="gear6">
              <a:avLst/>
            </a:prstGeom>
            <a:grpFill/>
            <a:ln w="25400" cap="flat" cmpd="sng" algn="ctr">
              <a:solidFill>
                <a:sysClr val="window" lastClr="FFFFFF">
                  <a:hueOff val="0"/>
                  <a:satOff val="0"/>
                  <a:lumOff val="0"/>
                  <a:alphaOff val="0"/>
                </a:sysClr>
              </a:solidFill>
              <a:prstDash val="solid"/>
            </a:ln>
            <a:effectLst/>
          </p:spPr>
          <p:style>
            <a:lnRef idx="2">
              <a:schemeClr val="lt1">
                <a:hueOff val="0"/>
                <a:satOff val="0"/>
                <a:lumOff val="0"/>
                <a:alphaOff val="0"/>
              </a:schemeClr>
            </a:lnRef>
            <a:fillRef idx="1">
              <a:schemeClr val="accent1">
                <a:shade val="80000"/>
                <a:hueOff val="-385128"/>
                <a:satOff val="0"/>
                <a:lumOff val="16938"/>
                <a:alphaOff val="0"/>
              </a:schemeClr>
            </a:fillRef>
            <a:effectRef idx="0">
              <a:schemeClr val="accent1">
                <a:shade val="80000"/>
                <a:hueOff val="-385128"/>
                <a:satOff val="0"/>
                <a:lumOff val="16938"/>
                <a:alphaOff val="0"/>
              </a:schemeClr>
            </a:effectRef>
            <a:fontRef idx="minor">
              <a:schemeClr val="lt1"/>
            </a:fontRef>
          </p:style>
        </p:sp>
        <p:sp>
          <p:nvSpPr>
            <p:cNvPr id="27" name="Shape 4"/>
            <p:cNvSpPr/>
            <p:nvPr/>
          </p:nvSpPr>
          <p:spPr>
            <a:xfrm>
              <a:off x="-1421317" y="3683770"/>
              <a:ext cx="591200" cy="739255"/>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defTabSz="488950">
                <a:lnSpc>
                  <a:spcPct val="90000"/>
                </a:lnSpc>
                <a:spcBef>
                  <a:spcPct val="0"/>
                </a:spcBef>
                <a:spcAft>
                  <a:spcPct val="35000"/>
                </a:spcAft>
              </a:pPr>
              <a:r>
                <a:rPr lang="en-US" sz="1400" b="1" kern="1200" dirty="0" smtClean="0">
                  <a:latin typeface="Myriad Pro Light"/>
                  <a:cs typeface="Myriad Pro Light"/>
                </a:rPr>
                <a:t>Content Score*</a:t>
              </a:r>
            </a:p>
            <a:p>
              <a:pPr lvl="0" algn="ctr" defTabSz="488950">
                <a:lnSpc>
                  <a:spcPct val="90000"/>
                </a:lnSpc>
                <a:spcBef>
                  <a:spcPct val="0"/>
                </a:spcBef>
                <a:spcAft>
                  <a:spcPct val="35000"/>
                </a:spcAft>
              </a:pPr>
              <a:r>
                <a:rPr lang="en-US" sz="2800" b="1" kern="1200" dirty="0" smtClean="0">
                  <a:solidFill>
                    <a:sysClr val="window" lastClr="FFFFFF"/>
                  </a:solidFill>
                  <a:latin typeface="Myriad Pro Light"/>
                  <a:cs typeface="Myriad Pro Light"/>
                </a:rPr>
                <a:t>46</a:t>
              </a:r>
              <a:endParaRPr lang="en-US" sz="2800" b="1" kern="1200" dirty="0">
                <a:solidFill>
                  <a:sysClr val="window" lastClr="FFFFFF"/>
                </a:solidFill>
                <a:latin typeface="Myriad Pro Light"/>
                <a:cs typeface="Myriad Pro Light"/>
              </a:endParaRPr>
            </a:p>
          </p:txBody>
        </p:sp>
      </p:grpSp>
    </p:spTree>
    <p:extLst>
      <p:ext uri="{BB962C8B-B14F-4D97-AF65-F5344CB8AC3E}">
        <p14:creationId xmlns:p14="http://schemas.microsoft.com/office/powerpoint/2010/main" xmlns="" val="3126162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nvGraphicFramePr>
        <p:xfrm>
          <a:off x="251520" y="908720"/>
          <a:ext cx="8640960" cy="4896544"/>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yriad Pro Light" pitchFamily="34" charset="0"/>
                <a:ea typeface="+mj-ea"/>
                <a:cs typeface="+mj-cs"/>
              </a:rPr>
              <a:t>Does Content Matter?</a:t>
            </a:r>
            <a:endParaRPr kumimoji="0" lang="en-US" sz="40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sp>
        <p:nvSpPr>
          <p:cNvPr id="11" name="Rectangle 10"/>
          <p:cNvSpPr/>
          <p:nvPr/>
        </p:nvSpPr>
        <p:spPr>
          <a:xfrm>
            <a:off x="5508104" y="2420888"/>
            <a:ext cx="1296144" cy="1224136"/>
          </a:xfrm>
          <a:prstGeom prst="rect">
            <a:avLst/>
          </a:prstGeom>
          <a:noFill/>
          <a:ln w="44450" cap="flat" cmpd="sng" algn="ctr">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
        <p:nvSpPr>
          <p:cNvPr id="12" name="TextBox 4"/>
          <p:cNvSpPr txBox="1"/>
          <p:nvPr/>
        </p:nvSpPr>
        <p:spPr>
          <a:xfrm>
            <a:off x="1259632" y="1844824"/>
            <a:ext cx="3240360" cy="83099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n-US" sz="1200" dirty="0" smtClean="0">
                <a:latin typeface="Myriad Pro Light" pitchFamily="34" charset="0"/>
              </a:rPr>
              <a:t>Keeping price in the same ball-park range, product pages that have better content (in terms of images, videos, keyword infusion etc.) have a higher probability of doing well</a:t>
            </a:r>
            <a:endParaRPr lang="en-US" sz="1200" dirty="0">
              <a:latin typeface="Myriad Pro Light" pitchFamily="34" charset="0"/>
            </a:endParaRPr>
          </a:p>
        </p:txBody>
      </p:sp>
    </p:spTree>
    <p:extLst>
      <p:ext uri="{BB962C8B-B14F-4D97-AF65-F5344CB8AC3E}">
        <p14:creationId xmlns:p14="http://schemas.microsoft.com/office/powerpoint/2010/main" xmlns="" val="2645490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79512" y="188640"/>
          <a:ext cx="8784976" cy="561662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0" y="5805264"/>
            <a:ext cx="9144000" cy="646331"/>
          </a:xfrm>
          <a:prstGeom prst="rect">
            <a:avLst/>
          </a:prstGeom>
          <a:noFill/>
        </p:spPr>
        <p:txBody>
          <a:bodyPr wrap="square" rtlCol="0">
            <a:spAutoFit/>
          </a:bodyPr>
          <a:lstStyle/>
          <a:p>
            <a:r>
              <a:rPr lang="en-US" dirty="0" smtClean="0"/>
              <a:t>Target has scored well on basic content compared to Amazon &amp; Walmart however as it progresses to conversion and traffic content the scores are dropping.</a:t>
            </a:r>
            <a:endParaRPr lang="en-US" dirty="0"/>
          </a:p>
        </p:txBody>
      </p:sp>
      <p:sp>
        <p:nvSpPr>
          <p:cNvPr id="8" name="Up Arrow 7"/>
          <p:cNvSpPr/>
          <p:nvPr/>
        </p:nvSpPr>
        <p:spPr>
          <a:xfrm>
            <a:off x="4572000" y="3789040"/>
            <a:ext cx="144016" cy="1656184"/>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95536" y="6457890"/>
            <a:ext cx="7560840" cy="400110"/>
          </a:xfrm>
          <a:prstGeom prst="rect">
            <a:avLst/>
          </a:prstGeom>
          <a:noFill/>
        </p:spPr>
        <p:txBody>
          <a:bodyPr wrap="square" rtlCol="0">
            <a:spAutoFit/>
          </a:bodyPr>
          <a:lstStyle/>
          <a:p>
            <a:r>
              <a:rPr lang="en-US" sz="1000" dirty="0" smtClean="0"/>
              <a:t>*100 is a cumulative score calculated after adding weightage for each parameter.</a:t>
            </a:r>
          </a:p>
          <a:p>
            <a:r>
              <a:rPr lang="en-US" sz="1000" dirty="0" smtClean="0"/>
              <a:t> ͂Parameter considered here are based on descriptive analysis, we have also referred to some research papers</a:t>
            </a:r>
            <a:endParaRPr lang="en-US" sz="1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79512" y="1124744"/>
          <a:ext cx="8640960" cy="3816423"/>
        </p:xfrm>
        <a:graphic>
          <a:graphicData uri="http://schemas.openxmlformats.org/drawingml/2006/chart">
            <c:chart xmlns:c="http://schemas.openxmlformats.org/drawingml/2006/chart" xmlns:r="http://schemas.openxmlformats.org/officeDocument/2006/relationships" r:id="rId2"/>
          </a:graphicData>
        </a:graphic>
      </p:graphicFrame>
      <p:sp>
        <p:nvSpPr>
          <p:cNvPr id="14" name="Title 1"/>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yriad Pro Light" pitchFamily="34" charset="0"/>
                <a:ea typeface="+mj-ea"/>
                <a:cs typeface="+mj-cs"/>
              </a:rPr>
              <a:t>Do you want to see how many A+ products pages you have…</a:t>
            </a:r>
            <a:endParaRPr kumimoji="0" lang="en-US" sz="2800" b="0" i="0" u="none" strike="noStrike" kern="1200" cap="none" spc="0" normalizeH="0" baseline="0" noProof="0" dirty="0">
              <a:ln>
                <a:noFill/>
              </a:ln>
              <a:solidFill>
                <a:schemeClr val="tx1"/>
              </a:solidFill>
              <a:effectLst/>
              <a:uLnTx/>
              <a:uFillTx/>
              <a:latin typeface="Myriad Pro Light" pitchFamily="34" charset="0"/>
              <a:ea typeface="+mj-ea"/>
              <a:cs typeface="+mj-cs"/>
            </a:endParaRPr>
          </a:p>
        </p:txBody>
      </p:sp>
      <p:sp>
        <p:nvSpPr>
          <p:cNvPr id="15" name="TextBox 14"/>
          <p:cNvSpPr txBox="1"/>
          <p:nvPr/>
        </p:nvSpPr>
        <p:spPr>
          <a:xfrm>
            <a:off x="899592" y="5157192"/>
            <a:ext cx="7344816" cy="923330"/>
          </a:xfrm>
          <a:prstGeom prst="rect">
            <a:avLst/>
          </a:prstGeom>
          <a:noFill/>
        </p:spPr>
        <p:txBody>
          <a:bodyPr wrap="square" rtlCol="0">
            <a:spAutoFit/>
          </a:bodyPr>
          <a:lstStyle/>
          <a:p>
            <a:r>
              <a:rPr lang="en-US" dirty="0" smtClean="0"/>
              <a:t>Target does not have any product falling under “-D” grade, 20% in “D”, 20% in “C”, 50% in “B” and 10% in A grade. None of the products are falling under “A+” grade.</a:t>
            </a:r>
            <a:endParaRPr lang="en-US" dirty="0"/>
          </a:p>
        </p:txBody>
      </p:sp>
      <p:sp>
        <p:nvSpPr>
          <p:cNvPr id="16" name="Oval 15"/>
          <p:cNvSpPr/>
          <p:nvPr/>
        </p:nvSpPr>
        <p:spPr>
          <a:xfrm>
            <a:off x="755576" y="2996952"/>
            <a:ext cx="1295340" cy="17862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5868144" y="3284984"/>
            <a:ext cx="1440160" cy="1512168"/>
          </a:xfrm>
          <a:prstGeom prst="ellipse">
            <a:avLst/>
          </a:prstGeom>
          <a:noFill/>
          <a:ln w="25400" cap="flat" cmpd="sng" algn="ctr">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1400"/>
            <a:ext cx="9144000" cy="1143000"/>
          </a:xfrm>
        </p:spPr>
        <p:txBody>
          <a:bodyPr>
            <a:normAutofit/>
          </a:bodyPr>
          <a:lstStyle/>
          <a:p>
            <a:r>
              <a:rPr lang="en-US" sz="3600" dirty="0" smtClean="0"/>
              <a:t>A Best Seller Product</a:t>
            </a:r>
            <a:endParaRPr lang="en-US" sz="3600" dirty="0"/>
          </a:p>
        </p:txBody>
      </p:sp>
      <p:pic>
        <p:nvPicPr>
          <p:cNvPr id="16385" name="Picture 1"/>
          <p:cNvPicPr>
            <a:picLocks noChangeAspect="1" noChangeArrowheads="1"/>
          </p:cNvPicPr>
          <p:nvPr/>
        </p:nvPicPr>
        <p:blipFill>
          <a:blip r:embed="rId3" cstate="print"/>
          <a:srcRect/>
          <a:stretch>
            <a:fillRect/>
          </a:stretch>
        </p:blipFill>
        <p:spPr bwMode="auto">
          <a:xfrm>
            <a:off x="0" y="764704"/>
            <a:ext cx="6972300" cy="5276850"/>
          </a:xfrm>
          <a:prstGeom prst="rect">
            <a:avLst/>
          </a:prstGeom>
          <a:noFill/>
          <a:ln w="9525">
            <a:noFill/>
            <a:miter lim="800000"/>
            <a:headEnd/>
            <a:tailEnd/>
          </a:ln>
        </p:spPr>
      </p:pic>
      <p:sp>
        <p:nvSpPr>
          <p:cNvPr id="11" name="Oval 10"/>
          <p:cNvSpPr/>
          <p:nvPr/>
        </p:nvSpPr>
        <p:spPr>
          <a:xfrm>
            <a:off x="4860032" y="3140968"/>
            <a:ext cx="2448272" cy="19442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51521" y="6137920"/>
            <a:ext cx="4032448" cy="4594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Myriad Pro Light" pitchFamily="34" charset="0"/>
              </a:rPr>
              <a:t>Currently #9 on Amazon Bestseller in Curling Irons</a:t>
            </a:r>
            <a:endParaRPr lang="en-US" dirty="0">
              <a:solidFill>
                <a:schemeClr val="tx1"/>
              </a:solidFill>
              <a:latin typeface="Myriad Pro Light" pitchFamily="34" charset="0"/>
            </a:endParaRPr>
          </a:p>
        </p:txBody>
      </p:sp>
      <p:cxnSp>
        <p:nvCxnSpPr>
          <p:cNvPr id="14" name="Straight Arrow Connector 13"/>
          <p:cNvCxnSpPr/>
          <p:nvPr/>
        </p:nvCxnSpPr>
        <p:spPr>
          <a:xfrm flipV="1">
            <a:off x="3995936" y="4581128"/>
            <a:ext cx="792088"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9071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13208</TotalTime>
  <Words>1270</Words>
  <Application>Microsoft Office PowerPoint</Application>
  <PresentationFormat>On-screen Show (4:3)</PresentationFormat>
  <Paragraphs>294</Paragraphs>
  <Slides>24</Slides>
  <Notes>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27" baseType="lpstr">
      <vt:lpstr>Office Theme</vt:lpstr>
      <vt:lpstr>7_Office Theme</vt:lpstr>
      <vt:lpstr>Acrobat Document</vt:lpstr>
      <vt:lpstr>Slide 1</vt:lpstr>
      <vt:lpstr>Slide 2</vt:lpstr>
      <vt:lpstr>Slide 3</vt:lpstr>
      <vt:lpstr>List of products we worked upon…</vt:lpstr>
      <vt:lpstr>Here is how our analysis of the sample products pans out…</vt:lpstr>
      <vt:lpstr>Slide 6</vt:lpstr>
      <vt:lpstr>Slide 7</vt:lpstr>
      <vt:lpstr>Slide 8</vt:lpstr>
      <vt:lpstr>A Best Seller Product</vt:lpstr>
      <vt:lpstr>Target is lacking behind on content compared to Amazon and Walmart…</vt:lpstr>
      <vt:lpstr>Slide 11</vt:lpstr>
      <vt:lpstr>Slide 12</vt:lpstr>
      <vt:lpstr>Slide 13</vt:lpstr>
      <vt:lpstr>Slide 14</vt:lpstr>
      <vt:lpstr>Keyword analysis continued…</vt:lpstr>
      <vt:lpstr>Slide 16</vt:lpstr>
      <vt:lpstr>Slide 17</vt:lpstr>
      <vt:lpstr>Slide 18</vt:lpstr>
      <vt:lpstr>Slide 19</vt:lpstr>
      <vt:lpstr>Slide 20</vt:lpstr>
      <vt:lpstr>Basic content enrichment will help…</vt:lpstr>
      <vt:lpstr>Slide 22</vt:lpstr>
      <vt:lpstr>Next Steps?</vt:lpstr>
      <vt:lpstr>Slide 24</vt:lpstr>
    </vt:vector>
  </TitlesOfParts>
  <Company>Ugam Solutions Pvt.Ltd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ABC Corporate Presenation</dc:title>
  <dc:creator>Ugam Interactive</dc:creator>
  <cp:lastModifiedBy>suhas.danavandi</cp:lastModifiedBy>
  <cp:revision>1024</cp:revision>
  <cp:lastPrinted>2013-09-19T05:18:33Z</cp:lastPrinted>
  <dcterms:created xsi:type="dcterms:W3CDTF">2013-05-29T04:44:30Z</dcterms:created>
  <dcterms:modified xsi:type="dcterms:W3CDTF">2013-10-22T13:36:37Z</dcterms:modified>
</cp:coreProperties>
</file>